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6"/>
  </p:notesMasterIdLst>
  <p:sldIdLst>
    <p:sldId id="256" r:id="rId2"/>
    <p:sldId id="259" r:id="rId3"/>
    <p:sldId id="261" r:id="rId4"/>
    <p:sldId id="299" r:id="rId5"/>
    <p:sldId id="300" r:id="rId6"/>
    <p:sldId id="301" r:id="rId7"/>
    <p:sldId id="320" r:id="rId8"/>
    <p:sldId id="298" r:id="rId9"/>
    <p:sldId id="282" r:id="rId10"/>
    <p:sldId id="323" r:id="rId11"/>
    <p:sldId id="279" r:id="rId12"/>
    <p:sldId id="326" r:id="rId13"/>
    <p:sldId id="324" r:id="rId14"/>
    <p:sldId id="325" r:id="rId15"/>
    <p:sldId id="327" r:id="rId16"/>
    <p:sldId id="328" r:id="rId17"/>
    <p:sldId id="330" r:id="rId18"/>
    <p:sldId id="329" r:id="rId19"/>
    <p:sldId id="297" r:id="rId20"/>
    <p:sldId id="316" r:id="rId21"/>
    <p:sldId id="315" r:id="rId22"/>
    <p:sldId id="317" r:id="rId23"/>
    <p:sldId id="266" r:id="rId24"/>
    <p:sldId id="269" r:id="rId25"/>
    <p:sldId id="303" r:id="rId26"/>
    <p:sldId id="295" r:id="rId27"/>
    <p:sldId id="270" r:id="rId28"/>
    <p:sldId id="306" r:id="rId29"/>
    <p:sldId id="271" r:id="rId30"/>
    <p:sldId id="286" r:id="rId31"/>
    <p:sldId id="296" r:id="rId32"/>
    <p:sldId id="264" r:id="rId33"/>
    <p:sldId id="260" r:id="rId34"/>
    <p:sldId id="331" r:id="rId35"/>
    <p:sldId id="332" r:id="rId36"/>
    <p:sldId id="272" r:id="rId37"/>
    <p:sldId id="273" r:id="rId38"/>
    <p:sldId id="274" r:id="rId39"/>
    <p:sldId id="265" r:id="rId40"/>
    <p:sldId id="289" r:id="rId41"/>
    <p:sldId id="276" r:id="rId42"/>
    <p:sldId id="292" r:id="rId43"/>
    <p:sldId id="293" r:id="rId44"/>
    <p:sldId id="294" r:id="rId45"/>
    <p:sldId id="288" r:id="rId46"/>
    <p:sldId id="290" r:id="rId47"/>
    <p:sldId id="291" r:id="rId48"/>
    <p:sldId id="287" r:id="rId49"/>
    <p:sldId id="277" r:id="rId50"/>
    <p:sldId id="283" r:id="rId51"/>
    <p:sldId id="275" r:id="rId52"/>
    <p:sldId id="278" r:id="rId53"/>
    <p:sldId id="284" r:id="rId54"/>
    <p:sldId id="28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9890"/>
    <a:srgbClr val="243441"/>
    <a:srgbClr val="939CA4"/>
    <a:srgbClr val="846D6E"/>
    <a:srgbClr val="233541"/>
    <a:srgbClr val="9CE9ED"/>
    <a:srgbClr val="2D4344"/>
    <a:srgbClr val="747374"/>
    <a:srgbClr val="4F4F4F"/>
    <a:srgbClr val="DBE9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86096"/>
  </p:normalViewPr>
  <p:slideViewPr>
    <p:cSldViewPr snapToGrid="0" snapToObjects="1" showGuides="1">
      <p:cViewPr varScale="1">
        <p:scale>
          <a:sx n="101" d="100"/>
          <a:sy n="101" d="100"/>
        </p:scale>
        <p:origin x="904" y="192"/>
      </p:cViewPr>
      <p:guideLst>
        <p:guide orient="horz" pos="2160"/>
        <p:guide pos="38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4D7F7-84A1-E644-A72C-2864AB1CDF9D}" type="datetimeFigureOut">
              <a:rPr lang="en-US" smtClean="0"/>
              <a:t>12/21/20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8F5DC-00F0-4641-A31E-36514615E1BE}" type="slidenum">
              <a:rPr lang="en-US" smtClean="0"/>
              <a:t>‹#›</a:t>
            </a:fld>
            <a:endParaRPr lang="en-US"/>
          </a:p>
        </p:txBody>
      </p:sp>
    </p:spTree>
    <p:extLst>
      <p:ext uri="{BB962C8B-B14F-4D97-AF65-F5344CB8AC3E}">
        <p14:creationId xmlns:p14="http://schemas.microsoft.com/office/powerpoint/2010/main" val="1965481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goals for this lesson is that students understand the key concepts of modeling, successfully reproduce a simple model example, understand how the model parameters affect the model, and begin conceptualizing a model for a system they are interested in. Learning how to code and write models is definitely a hands on task. Since we can’t be together in person, and I am recording this I am going to run through it and </a:t>
            </a:r>
          </a:p>
        </p:txBody>
      </p:sp>
      <p:sp>
        <p:nvSpPr>
          <p:cNvPr id="4" name="Slide Number Placeholder 3"/>
          <p:cNvSpPr>
            <a:spLocks noGrp="1"/>
          </p:cNvSpPr>
          <p:nvPr>
            <p:ph type="sldNum" sz="quarter" idx="5"/>
          </p:nvPr>
        </p:nvSpPr>
        <p:spPr/>
        <p:txBody>
          <a:bodyPr/>
          <a:lstStyle/>
          <a:p>
            <a:fld id="{50F8F5DC-00F0-4641-A31E-36514615E1BE}" type="slidenum">
              <a:rPr lang="en-US" smtClean="0"/>
              <a:t>1</a:t>
            </a:fld>
            <a:endParaRPr lang="en-US"/>
          </a:p>
        </p:txBody>
      </p:sp>
    </p:spTree>
    <p:extLst>
      <p:ext uri="{BB962C8B-B14F-4D97-AF65-F5344CB8AC3E}">
        <p14:creationId xmlns:p14="http://schemas.microsoft.com/office/powerpoint/2010/main" val="2054929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 Biomass, B. Dominance of different size classes, C. only Prochlorococcus Fig. 1. A : Historic distributions of three species of phytoplankton, B: Predicted future distributions and then C: changes in the model. </a:t>
            </a:r>
          </a:p>
        </p:txBody>
      </p:sp>
      <p:sp>
        <p:nvSpPr>
          <p:cNvPr id="4" name="Slide Number Placeholder 3"/>
          <p:cNvSpPr>
            <a:spLocks noGrp="1"/>
          </p:cNvSpPr>
          <p:nvPr>
            <p:ph type="sldNum" sz="quarter" idx="5"/>
          </p:nvPr>
        </p:nvSpPr>
        <p:spPr/>
        <p:txBody>
          <a:bodyPr/>
          <a:lstStyle/>
          <a:p>
            <a:fld id="{50F8F5DC-00F0-4641-A31E-36514615E1BE}" type="slidenum">
              <a:rPr lang="en-US" smtClean="0"/>
              <a:t>10</a:t>
            </a:fld>
            <a:endParaRPr lang="en-US"/>
          </a:p>
        </p:txBody>
      </p:sp>
    </p:spTree>
    <p:extLst>
      <p:ext uri="{BB962C8B-B14F-4D97-AF65-F5344CB8AC3E}">
        <p14:creationId xmlns:p14="http://schemas.microsoft.com/office/powerpoint/2010/main" val="345318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11</a:t>
            </a:fld>
            <a:endParaRPr lang="en-US"/>
          </a:p>
        </p:txBody>
      </p:sp>
    </p:spTree>
    <p:extLst>
      <p:ext uri="{BB962C8B-B14F-4D97-AF65-F5344CB8AC3E}">
        <p14:creationId xmlns:p14="http://schemas.microsoft.com/office/powerpoint/2010/main" val="2444001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12</a:t>
            </a:fld>
            <a:endParaRPr lang="en-US"/>
          </a:p>
        </p:txBody>
      </p:sp>
    </p:spTree>
    <p:extLst>
      <p:ext uri="{BB962C8B-B14F-4D97-AF65-F5344CB8AC3E}">
        <p14:creationId xmlns:p14="http://schemas.microsoft.com/office/powerpoint/2010/main" val="3661154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13</a:t>
            </a:fld>
            <a:endParaRPr lang="en-US"/>
          </a:p>
        </p:txBody>
      </p:sp>
    </p:spTree>
    <p:extLst>
      <p:ext uri="{BB962C8B-B14F-4D97-AF65-F5344CB8AC3E}">
        <p14:creationId xmlns:p14="http://schemas.microsoft.com/office/powerpoint/2010/main" val="4126558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14</a:t>
            </a:fld>
            <a:endParaRPr lang="en-US"/>
          </a:p>
        </p:txBody>
      </p:sp>
    </p:spTree>
    <p:extLst>
      <p:ext uri="{BB962C8B-B14F-4D97-AF65-F5344CB8AC3E}">
        <p14:creationId xmlns:p14="http://schemas.microsoft.com/office/powerpoint/2010/main" val="332659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15</a:t>
            </a:fld>
            <a:endParaRPr lang="en-US"/>
          </a:p>
        </p:txBody>
      </p:sp>
    </p:spTree>
    <p:extLst>
      <p:ext uri="{BB962C8B-B14F-4D97-AF65-F5344CB8AC3E}">
        <p14:creationId xmlns:p14="http://schemas.microsoft.com/office/powerpoint/2010/main" val="317841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16</a:t>
            </a:fld>
            <a:endParaRPr lang="en-US"/>
          </a:p>
        </p:txBody>
      </p:sp>
    </p:spTree>
    <p:extLst>
      <p:ext uri="{BB962C8B-B14F-4D97-AF65-F5344CB8AC3E}">
        <p14:creationId xmlns:p14="http://schemas.microsoft.com/office/powerpoint/2010/main" val="4013064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17</a:t>
            </a:fld>
            <a:endParaRPr lang="en-US"/>
          </a:p>
        </p:txBody>
      </p:sp>
    </p:spTree>
    <p:extLst>
      <p:ext uri="{BB962C8B-B14F-4D97-AF65-F5344CB8AC3E}">
        <p14:creationId xmlns:p14="http://schemas.microsoft.com/office/powerpoint/2010/main" val="3971368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18</a:t>
            </a:fld>
            <a:endParaRPr lang="en-US"/>
          </a:p>
        </p:txBody>
      </p:sp>
    </p:spTree>
    <p:extLst>
      <p:ext uri="{BB962C8B-B14F-4D97-AF65-F5344CB8AC3E}">
        <p14:creationId xmlns:p14="http://schemas.microsoft.com/office/powerpoint/2010/main" val="2936285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19</a:t>
            </a:fld>
            <a:endParaRPr lang="en-US"/>
          </a:p>
        </p:txBody>
      </p:sp>
    </p:spTree>
    <p:extLst>
      <p:ext uri="{BB962C8B-B14F-4D97-AF65-F5344CB8AC3E}">
        <p14:creationId xmlns:p14="http://schemas.microsoft.com/office/powerpoint/2010/main" val="269526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2</a:t>
            </a:fld>
            <a:endParaRPr lang="en-US"/>
          </a:p>
        </p:txBody>
      </p:sp>
    </p:spTree>
    <p:extLst>
      <p:ext uri="{BB962C8B-B14F-4D97-AF65-F5344CB8AC3E}">
        <p14:creationId xmlns:p14="http://schemas.microsoft.com/office/powerpoint/2010/main" val="969216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20</a:t>
            </a:fld>
            <a:endParaRPr lang="en-US"/>
          </a:p>
        </p:txBody>
      </p:sp>
    </p:spTree>
    <p:extLst>
      <p:ext uri="{BB962C8B-B14F-4D97-AF65-F5344CB8AC3E}">
        <p14:creationId xmlns:p14="http://schemas.microsoft.com/office/powerpoint/2010/main" val="171631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21</a:t>
            </a:fld>
            <a:endParaRPr lang="en-US"/>
          </a:p>
        </p:txBody>
      </p:sp>
    </p:spTree>
    <p:extLst>
      <p:ext uri="{BB962C8B-B14F-4D97-AF65-F5344CB8AC3E}">
        <p14:creationId xmlns:p14="http://schemas.microsoft.com/office/powerpoint/2010/main" val="2193849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walk through this example together to give you an idea of how things work. Okay so say you have a microbe that you are growing in culture. This is the concentration data you collected over 9 hours and this is the plot of that. Now say we want to model this organism. We could first start with finding what sort of mathematical relationship concentration here has with time. </a:t>
            </a:r>
          </a:p>
        </p:txBody>
      </p:sp>
      <p:sp>
        <p:nvSpPr>
          <p:cNvPr id="4" name="Slide Number Placeholder 3"/>
          <p:cNvSpPr>
            <a:spLocks noGrp="1"/>
          </p:cNvSpPr>
          <p:nvPr>
            <p:ph type="sldNum" sz="quarter" idx="5"/>
          </p:nvPr>
        </p:nvSpPr>
        <p:spPr/>
        <p:txBody>
          <a:bodyPr/>
          <a:lstStyle/>
          <a:p>
            <a:fld id="{50F8F5DC-00F0-4641-A31E-36514615E1BE}" type="slidenum">
              <a:rPr lang="en-US" smtClean="0"/>
              <a:t>23</a:t>
            </a:fld>
            <a:endParaRPr lang="en-US"/>
          </a:p>
        </p:txBody>
      </p:sp>
    </p:spTree>
    <p:extLst>
      <p:ext uri="{BB962C8B-B14F-4D97-AF65-F5344CB8AC3E}">
        <p14:creationId xmlns:p14="http://schemas.microsoft.com/office/powerpoint/2010/main" val="1362378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say you are growing microbes in culture. You might get data that looks like this which represents exponential growth. So if we were to plot this it would look like this</a:t>
            </a:r>
          </a:p>
        </p:txBody>
      </p:sp>
      <p:sp>
        <p:nvSpPr>
          <p:cNvPr id="4" name="Slide Number Placeholder 3"/>
          <p:cNvSpPr>
            <a:spLocks noGrp="1"/>
          </p:cNvSpPr>
          <p:nvPr>
            <p:ph type="sldNum" sz="quarter" idx="5"/>
          </p:nvPr>
        </p:nvSpPr>
        <p:spPr/>
        <p:txBody>
          <a:bodyPr/>
          <a:lstStyle/>
          <a:p>
            <a:fld id="{50F8F5DC-00F0-4641-A31E-36514615E1BE}" type="slidenum">
              <a:rPr lang="en-US" smtClean="0"/>
              <a:t>24</a:t>
            </a:fld>
            <a:endParaRPr lang="en-US"/>
          </a:p>
        </p:txBody>
      </p:sp>
    </p:spTree>
    <p:extLst>
      <p:ext uri="{BB962C8B-B14F-4D97-AF65-F5344CB8AC3E}">
        <p14:creationId xmlns:p14="http://schemas.microsoft.com/office/powerpoint/2010/main" val="1452181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okay let’s convert this into </a:t>
            </a:r>
          </a:p>
        </p:txBody>
      </p:sp>
      <p:sp>
        <p:nvSpPr>
          <p:cNvPr id="4" name="Slide Number Placeholder 3"/>
          <p:cNvSpPr>
            <a:spLocks noGrp="1"/>
          </p:cNvSpPr>
          <p:nvPr>
            <p:ph type="sldNum" sz="quarter" idx="5"/>
          </p:nvPr>
        </p:nvSpPr>
        <p:spPr/>
        <p:txBody>
          <a:bodyPr/>
          <a:lstStyle/>
          <a:p>
            <a:fld id="{50F8F5DC-00F0-4641-A31E-36514615E1BE}" type="slidenum">
              <a:rPr lang="en-US" smtClean="0"/>
              <a:t>25</a:t>
            </a:fld>
            <a:endParaRPr lang="en-US"/>
          </a:p>
        </p:txBody>
      </p:sp>
    </p:spTree>
    <p:extLst>
      <p:ext uri="{BB962C8B-B14F-4D97-AF65-F5344CB8AC3E}">
        <p14:creationId xmlns:p14="http://schemas.microsoft.com/office/powerpoint/2010/main" val="1810944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basically, what we can use R for is to run this calculations for each time point we are interested in. So </a:t>
            </a:r>
            <a:r>
              <a:rPr lang="en-US" dirty="0" err="1"/>
              <a:t>intead</a:t>
            </a:r>
            <a:r>
              <a:rPr lang="en-US" dirty="0"/>
              <a:t> of manually calculating it at each time interval, we can run what’s called a loop.</a:t>
            </a:r>
          </a:p>
        </p:txBody>
      </p:sp>
      <p:sp>
        <p:nvSpPr>
          <p:cNvPr id="4" name="Slide Number Placeholder 3"/>
          <p:cNvSpPr>
            <a:spLocks noGrp="1"/>
          </p:cNvSpPr>
          <p:nvPr>
            <p:ph type="sldNum" sz="quarter" idx="5"/>
          </p:nvPr>
        </p:nvSpPr>
        <p:spPr/>
        <p:txBody>
          <a:bodyPr/>
          <a:lstStyle/>
          <a:p>
            <a:fld id="{50F8F5DC-00F0-4641-A31E-36514615E1BE}" type="slidenum">
              <a:rPr lang="en-US" smtClean="0"/>
              <a:t>26</a:t>
            </a:fld>
            <a:endParaRPr lang="en-US"/>
          </a:p>
        </p:txBody>
      </p:sp>
    </p:spTree>
    <p:extLst>
      <p:ext uri="{BB962C8B-B14F-4D97-AF65-F5344CB8AC3E}">
        <p14:creationId xmlns:p14="http://schemas.microsoft.com/office/powerpoint/2010/main" val="2260021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say you are growing microbes in culture. You might get data that looks like this which represents exponential growth. So if we were to plot this it would look like this</a:t>
            </a:r>
          </a:p>
        </p:txBody>
      </p:sp>
      <p:sp>
        <p:nvSpPr>
          <p:cNvPr id="4" name="Slide Number Placeholder 3"/>
          <p:cNvSpPr>
            <a:spLocks noGrp="1"/>
          </p:cNvSpPr>
          <p:nvPr>
            <p:ph type="sldNum" sz="quarter" idx="5"/>
          </p:nvPr>
        </p:nvSpPr>
        <p:spPr/>
        <p:txBody>
          <a:bodyPr/>
          <a:lstStyle/>
          <a:p>
            <a:fld id="{50F8F5DC-00F0-4641-A31E-36514615E1BE}" type="slidenum">
              <a:rPr lang="en-US" smtClean="0"/>
              <a:t>27</a:t>
            </a:fld>
            <a:endParaRPr lang="en-US"/>
          </a:p>
        </p:txBody>
      </p:sp>
    </p:spTree>
    <p:extLst>
      <p:ext uri="{BB962C8B-B14F-4D97-AF65-F5344CB8AC3E}">
        <p14:creationId xmlns:p14="http://schemas.microsoft.com/office/powerpoint/2010/main" val="2948878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can’t just run the model from nothing we have a few unknown variables in here that we need to provide values for. These are called the model parameters. What’s missing? What are reasonable values?? These are the kinds of questions that lead to testable hypotheses. </a:t>
            </a:r>
          </a:p>
        </p:txBody>
      </p:sp>
      <p:sp>
        <p:nvSpPr>
          <p:cNvPr id="4" name="Slide Number Placeholder 3"/>
          <p:cNvSpPr>
            <a:spLocks noGrp="1"/>
          </p:cNvSpPr>
          <p:nvPr>
            <p:ph type="sldNum" sz="quarter" idx="5"/>
          </p:nvPr>
        </p:nvSpPr>
        <p:spPr/>
        <p:txBody>
          <a:bodyPr/>
          <a:lstStyle/>
          <a:p>
            <a:fld id="{50F8F5DC-00F0-4641-A31E-36514615E1BE}" type="slidenum">
              <a:rPr lang="en-US" smtClean="0"/>
              <a:t>28</a:t>
            </a:fld>
            <a:endParaRPr lang="en-US"/>
          </a:p>
        </p:txBody>
      </p:sp>
    </p:spTree>
    <p:extLst>
      <p:ext uri="{BB962C8B-B14F-4D97-AF65-F5344CB8AC3E}">
        <p14:creationId xmlns:p14="http://schemas.microsoft.com/office/powerpoint/2010/main" val="638487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29</a:t>
            </a:fld>
            <a:endParaRPr lang="en-US"/>
          </a:p>
        </p:txBody>
      </p:sp>
    </p:spTree>
    <p:extLst>
      <p:ext uri="{BB962C8B-B14F-4D97-AF65-F5344CB8AC3E}">
        <p14:creationId xmlns:p14="http://schemas.microsoft.com/office/powerpoint/2010/main" val="392829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30</a:t>
            </a:fld>
            <a:endParaRPr lang="en-US"/>
          </a:p>
        </p:txBody>
      </p:sp>
    </p:spTree>
    <p:extLst>
      <p:ext uri="{BB962C8B-B14F-4D97-AF65-F5344CB8AC3E}">
        <p14:creationId xmlns:p14="http://schemas.microsoft.com/office/powerpoint/2010/main" val="1413701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3</a:t>
            </a:fld>
            <a:endParaRPr lang="en-US"/>
          </a:p>
        </p:txBody>
      </p:sp>
    </p:spTree>
    <p:extLst>
      <p:ext uri="{BB962C8B-B14F-4D97-AF65-F5344CB8AC3E}">
        <p14:creationId xmlns:p14="http://schemas.microsoft.com/office/powerpoint/2010/main" val="1131574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say you are growing microbes in culture. You might get data that looks like this which represents exponential growth. So if we were to plot this it would look like this</a:t>
            </a:r>
          </a:p>
        </p:txBody>
      </p:sp>
      <p:sp>
        <p:nvSpPr>
          <p:cNvPr id="4" name="Slide Number Placeholder 3"/>
          <p:cNvSpPr>
            <a:spLocks noGrp="1"/>
          </p:cNvSpPr>
          <p:nvPr>
            <p:ph type="sldNum" sz="quarter" idx="5"/>
          </p:nvPr>
        </p:nvSpPr>
        <p:spPr/>
        <p:txBody>
          <a:bodyPr/>
          <a:lstStyle/>
          <a:p>
            <a:fld id="{50F8F5DC-00F0-4641-A31E-36514615E1BE}" type="slidenum">
              <a:rPr lang="en-US" smtClean="0"/>
              <a:t>31</a:t>
            </a:fld>
            <a:endParaRPr lang="en-US"/>
          </a:p>
        </p:txBody>
      </p:sp>
    </p:spTree>
    <p:extLst>
      <p:ext uri="{BB962C8B-B14F-4D97-AF65-F5344CB8AC3E}">
        <p14:creationId xmlns:p14="http://schemas.microsoft.com/office/powerpoint/2010/main" val="2789824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up the lectures into lecture and lab like only theory and “math” and then the code is saved for lab. </a:t>
            </a:r>
          </a:p>
        </p:txBody>
      </p:sp>
      <p:sp>
        <p:nvSpPr>
          <p:cNvPr id="4" name="Slide Number Placeholder 3"/>
          <p:cNvSpPr>
            <a:spLocks noGrp="1"/>
          </p:cNvSpPr>
          <p:nvPr>
            <p:ph type="sldNum" sz="quarter" idx="5"/>
          </p:nvPr>
        </p:nvSpPr>
        <p:spPr/>
        <p:txBody>
          <a:bodyPr/>
          <a:lstStyle/>
          <a:p>
            <a:fld id="{50F8F5DC-00F0-4641-A31E-36514615E1BE}" type="slidenum">
              <a:rPr lang="en-US" smtClean="0"/>
              <a:t>52</a:t>
            </a:fld>
            <a:endParaRPr lang="en-US"/>
          </a:p>
        </p:txBody>
      </p:sp>
    </p:spTree>
    <p:extLst>
      <p:ext uri="{BB962C8B-B14F-4D97-AF65-F5344CB8AC3E}">
        <p14:creationId xmlns:p14="http://schemas.microsoft.com/office/powerpoint/2010/main" val="2485530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study phytoplankton community dynamics specifically but you can apply mathematic principles to literally anything. For example, the model I built in undergrad was actually with some economists. This is why models are so great because they can be applied across a variety of different fields. </a:t>
            </a:r>
          </a:p>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54</a:t>
            </a:fld>
            <a:endParaRPr lang="en-US"/>
          </a:p>
        </p:txBody>
      </p:sp>
    </p:spTree>
    <p:extLst>
      <p:ext uri="{BB962C8B-B14F-4D97-AF65-F5344CB8AC3E}">
        <p14:creationId xmlns:p14="http://schemas.microsoft.com/office/powerpoint/2010/main" val="2568763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4</a:t>
            </a:fld>
            <a:endParaRPr lang="en-US"/>
          </a:p>
        </p:txBody>
      </p:sp>
    </p:spTree>
    <p:extLst>
      <p:ext uri="{BB962C8B-B14F-4D97-AF65-F5344CB8AC3E}">
        <p14:creationId xmlns:p14="http://schemas.microsoft.com/office/powerpoint/2010/main" val="298915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5</a:t>
            </a:fld>
            <a:endParaRPr lang="en-US"/>
          </a:p>
        </p:txBody>
      </p:sp>
    </p:spTree>
    <p:extLst>
      <p:ext uri="{BB962C8B-B14F-4D97-AF65-F5344CB8AC3E}">
        <p14:creationId xmlns:p14="http://schemas.microsoft.com/office/powerpoint/2010/main" val="4079728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6</a:t>
            </a:fld>
            <a:endParaRPr lang="en-US"/>
          </a:p>
        </p:txBody>
      </p:sp>
    </p:spTree>
    <p:extLst>
      <p:ext uri="{BB962C8B-B14F-4D97-AF65-F5344CB8AC3E}">
        <p14:creationId xmlns:p14="http://schemas.microsoft.com/office/powerpoint/2010/main" val="4187319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7</a:t>
            </a:fld>
            <a:endParaRPr lang="en-US"/>
          </a:p>
        </p:txBody>
      </p:sp>
    </p:spTree>
    <p:extLst>
      <p:ext uri="{BB962C8B-B14F-4D97-AF65-F5344CB8AC3E}">
        <p14:creationId xmlns:p14="http://schemas.microsoft.com/office/powerpoint/2010/main" val="260451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8F5DC-00F0-4641-A31E-36514615E1BE}" type="slidenum">
              <a:rPr lang="en-US" smtClean="0"/>
              <a:t>8</a:t>
            </a:fld>
            <a:endParaRPr lang="en-US"/>
          </a:p>
        </p:txBody>
      </p:sp>
    </p:spTree>
    <p:extLst>
      <p:ext uri="{BB962C8B-B14F-4D97-AF65-F5344CB8AC3E}">
        <p14:creationId xmlns:p14="http://schemas.microsoft.com/office/powerpoint/2010/main" val="58068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A: Biomass, B. Dominance of different size classes, C. only Prochlorococcus Fig. 1. A : Historic distributions of three species of phytoplankton, B: Predicted future distributions and then C: changes in the model. </a:t>
            </a:r>
          </a:p>
        </p:txBody>
      </p:sp>
      <p:sp>
        <p:nvSpPr>
          <p:cNvPr id="4" name="Slide Number Placeholder 3"/>
          <p:cNvSpPr>
            <a:spLocks noGrp="1"/>
          </p:cNvSpPr>
          <p:nvPr>
            <p:ph type="sldNum" sz="quarter" idx="5"/>
          </p:nvPr>
        </p:nvSpPr>
        <p:spPr/>
        <p:txBody>
          <a:bodyPr/>
          <a:lstStyle/>
          <a:p>
            <a:fld id="{50F8F5DC-00F0-4641-A31E-36514615E1BE}" type="slidenum">
              <a:rPr lang="en-US" smtClean="0"/>
              <a:t>9</a:t>
            </a:fld>
            <a:endParaRPr lang="en-US"/>
          </a:p>
        </p:txBody>
      </p:sp>
    </p:spTree>
    <p:extLst>
      <p:ext uri="{BB962C8B-B14F-4D97-AF65-F5344CB8AC3E}">
        <p14:creationId xmlns:p14="http://schemas.microsoft.com/office/powerpoint/2010/main" val="100398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12/21/20</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961262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40051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12/21/20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713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12/21/20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2433197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12/21/20</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776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12/21/20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9688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12/21/20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702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12/21/20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14041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12/21/20</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74161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12/21/20</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87867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12/21/20</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639427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12/21/20</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952382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0.png"/><Relationship Id="rId4" Type="http://schemas.openxmlformats.org/officeDocument/2006/relationships/image" Target="../media/image19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60.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4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2C2C8-446C-554D-94CA-AA2F99829A49}"/>
              </a:ext>
            </a:extLst>
          </p:cNvPr>
          <p:cNvSpPr>
            <a:spLocks noGrp="1"/>
          </p:cNvSpPr>
          <p:nvPr>
            <p:ph type="ctrTitle"/>
          </p:nvPr>
        </p:nvSpPr>
        <p:spPr>
          <a:xfrm>
            <a:off x="1635103" y="1057522"/>
            <a:ext cx="4741843" cy="2173433"/>
          </a:xfrm>
        </p:spPr>
        <p:txBody>
          <a:bodyPr>
            <a:normAutofit fontScale="90000"/>
          </a:bodyPr>
          <a:lstStyle/>
          <a:p>
            <a:r>
              <a:rPr lang="en-US" sz="4400" dirty="0">
                <a:solidFill>
                  <a:schemeClr val="bg1"/>
                </a:solidFill>
              </a:rPr>
              <a:t>Theoretical Modeling</a:t>
            </a:r>
            <a:br>
              <a:rPr lang="en-US" sz="4400" dirty="0">
                <a:solidFill>
                  <a:schemeClr val="bg1"/>
                </a:solidFill>
              </a:rPr>
            </a:br>
            <a:r>
              <a:rPr lang="en-US" sz="4400" dirty="0">
                <a:solidFill>
                  <a:schemeClr val="bg1"/>
                </a:solidFill>
              </a:rPr>
              <a:t>	</a:t>
            </a:r>
            <a:r>
              <a:rPr lang="en-US" sz="2800" dirty="0">
                <a:solidFill>
                  <a:schemeClr val="bg1"/>
                </a:solidFill>
              </a:rPr>
              <a:t>SIO 134</a:t>
            </a:r>
            <a:endParaRPr lang="en-US" sz="2800" dirty="0">
              <a:solidFill>
                <a:schemeClr val="tx2">
                  <a:lumMod val="50000"/>
                  <a:lumOff val="50000"/>
                </a:schemeClr>
              </a:solidFill>
            </a:endParaRPr>
          </a:p>
        </p:txBody>
      </p:sp>
      <p:sp>
        <p:nvSpPr>
          <p:cNvPr id="3" name="Subtitle 2">
            <a:extLst>
              <a:ext uri="{FF2B5EF4-FFF2-40B4-BE49-F238E27FC236}">
                <a16:creationId xmlns:a16="http://schemas.microsoft.com/office/drawing/2014/main" id="{4D981ED5-51DB-F544-AA86-C70CECC35C57}"/>
              </a:ext>
            </a:extLst>
          </p:cNvPr>
          <p:cNvSpPr>
            <a:spLocks noGrp="1"/>
          </p:cNvSpPr>
          <p:nvPr>
            <p:ph type="subTitle" idx="1"/>
          </p:nvPr>
        </p:nvSpPr>
        <p:spPr>
          <a:xfrm>
            <a:off x="1635104" y="3751119"/>
            <a:ext cx="4797502" cy="1606163"/>
          </a:xfrm>
        </p:spPr>
        <p:txBody>
          <a:bodyPr anchor="t">
            <a:normAutofit/>
          </a:bodyPr>
          <a:lstStyle/>
          <a:p>
            <a:r>
              <a:rPr lang="en-US" dirty="0">
                <a:solidFill>
                  <a:schemeClr val="tx1">
                    <a:lumMod val="75000"/>
                    <a:lumOff val="25000"/>
                  </a:schemeClr>
                </a:solidFill>
              </a:rPr>
              <a:t>Alaina Smith</a:t>
            </a:r>
          </a:p>
          <a:p>
            <a:r>
              <a:rPr lang="en-US" dirty="0">
                <a:solidFill>
                  <a:schemeClr val="tx1">
                    <a:lumMod val="75000"/>
                    <a:lumOff val="25000"/>
                  </a:schemeClr>
                </a:solidFill>
              </a:rPr>
              <a:t>ans132@ucsd.edu</a:t>
            </a:r>
          </a:p>
        </p:txBody>
      </p:sp>
      <p:sp>
        <p:nvSpPr>
          <p:cNvPr id="13" name="Rectangle 12">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6258AB-9F6A-4116-971B-8437630F39A8}"/>
              </a:ext>
            </a:extLst>
          </p:cNvPr>
          <p:cNvPicPr>
            <a:picLocks noChangeAspect="1"/>
          </p:cNvPicPr>
          <p:nvPr/>
        </p:nvPicPr>
        <p:blipFill rotWithShape="1">
          <a:blip r:embed="rId3"/>
          <a:srcRect l="6170" r="41931" b="-2"/>
          <a:stretch/>
        </p:blipFill>
        <p:spPr>
          <a:xfrm>
            <a:off x="6859936" y="-2"/>
            <a:ext cx="5332064" cy="6858002"/>
          </a:xfrm>
          <a:prstGeom prst="rect">
            <a:avLst/>
          </a:prstGeom>
        </p:spPr>
      </p:pic>
    </p:spTree>
    <p:extLst>
      <p:ext uri="{BB962C8B-B14F-4D97-AF65-F5344CB8AC3E}">
        <p14:creationId xmlns:p14="http://schemas.microsoft.com/office/powerpoint/2010/main" val="741534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FCB727-18DD-7644-A249-34EC09CE4EDE}"/>
              </a:ext>
            </a:extLst>
          </p:cNvPr>
          <p:cNvSpPr txBox="1"/>
          <p:nvPr/>
        </p:nvSpPr>
        <p:spPr>
          <a:xfrm>
            <a:off x="9455117" y="6519445"/>
            <a:ext cx="3680312" cy="307777"/>
          </a:xfrm>
          <a:prstGeom prst="rect">
            <a:avLst/>
          </a:prstGeom>
          <a:noFill/>
        </p:spPr>
        <p:txBody>
          <a:bodyPr wrap="square" rtlCol="0">
            <a:spAutoFit/>
          </a:bodyPr>
          <a:lstStyle/>
          <a:p>
            <a:r>
              <a:rPr lang="en-US" sz="1400" dirty="0"/>
              <a:t>Barton et al. (2016). </a:t>
            </a:r>
            <a:r>
              <a:rPr lang="en-US" sz="1400" i="1" dirty="0"/>
              <a:t>PNAS.</a:t>
            </a:r>
            <a:endParaRPr lang="en-US" sz="1400" dirty="0"/>
          </a:p>
        </p:txBody>
      </p:sp>
      <p:sp>
        <p:nvSpPr>
          <p:cNvPr id="2" name="Rectangle 1">
            <a:extLst>
              <a:ext uri="{FF2B5EF4-FFF2-40B4-BE49-F238E27FC236}">
                <a16:creationId xmlns:a16="http://schemas.microsoft.com/office/drawing/2014/main" id="{A586FFFE-15CF-E04B-B38A-03A831F9EEA9}"/>
              </a:ext>
            </a:extLst>
          </p:cNvPr>
          <p:cNvSpPr/>
          <p:nvPr/>
        </p:nvSpPr>
        <p:spPr>
          <a:xfrm>
            <a:off x="0" y="0"/>
            <a:ext cx="12192000" cy="1045029"/>
          </a:xfrm>
          <a:prstGeom prst="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Use models to answer specific questions about community dynamics</a:t>
            </a:r>
          </a:p>
        </p:txBody>
      </p:sp>
      <p:sp>
        <p:nvSpPr>
          <p:cNvPr id="10" name="Rectangle 9">
            <a:extLst>
              <a:ext uri="{FF2B5EF4-FFF2-40B4-BE49-F238E27FC236}">
                <a16:creationId xmlns:a16="http://schemas.microsoft.com/office/drawing/2014/main" id="{7883C746-7855-1C44-A167-05E3B38D15E1}"/>
              </a:ext>
            </a:extLst>
          </p:cNvPr>
          <p:cNvSpPr/>
          <p:nvPr/>
        </p:nvSpPr>
        <p:spPr>
          <a:xfrm>
            <a:off x="6392979" y="1229895"/>
            <a:ext cx="5799021" cy="1691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Question</a:t>
            </a:r>
            <a:r>
              <a:rPr lang="en-US" dirty="0"/>
              <a:t>: How will phytoplankton species distribution be affected by changing sea surfaces temperatures as a result of global climate change?</a:t>
            </a:r>
          </a:p>
        </p:txBody>
      </p:sp>
      <p:pic>
        <p:nvPicPr>
          <p:cNvPr id="11" name="Picture 10">
            <a:extLst>
              <a:ext uri="{FF2B5EF4-FFF2-40B4-BE49-F238E27FC236}">
                <a16:creationId xmlns:a16="http://schemas.microsoft.com/office/drawing/2014/main" id="{E4D2DD4D-592B-054E-88DE-D4FB6F7DB422}"/>
              </a:ext>
            </a:extLst>
          </p:cNvPr>
          <p:cNvPicPr>
            <a:picLocks noChangeAspect="1"/>
          </p:cNvPicPr>
          <p:nvPr/>
        </p:nvPicPr>
        <p:blipFill>
          <a:blip r:embed="rId3"/>
          <a:stretch>
            <a:fillRect/>
          </a:stretch>
        </p:blipFill>
        <p:spPr>
          <a:xfrm>
            <a:off x="0" y="1045029"/>
            <a:ext cx="6392979" cy="5812971"/>
          </a:xfrm>
          <a:prstGeom prst="rect">
            <a:avLst/>
          </a:prstGeom>
        </p:spPr>
      </p:pic>
      <p:sp>
        <p:nvSpPr>
          <p:cNvPr id="12" name="TextBox 11">
            <a:extLst>
              <a:ext uri="{FF2B5EF4-FFF2-40B4-BE49-F238E27FC236}">
                <a16:creationId xmlns:a16="http://schemas.microsoft.com/office/drawing/2014/main" id="{2C3E28B4-81F4-2A4F-9976-EDE1C7F61E52}"/>
              </a:ext>
            </a:extLst>
          </p:cNvPr>
          <p:cNvSpPr txBox="1"/>
          <p:nvPr/>
        </p:nvSpPr>
        <p:spPr>
          <a:xfrm>
            <a:off x="6392978" y="3640739"/>
            <a:ext cx="5799021" cy="2462213"/>
          </a:xfrm>
          <a:prstGeom prst="rect">
            <a:avLst/>
          </a:prstGeom>
          <a:noFill/>
        </p:spPr>
        <p:txBody>
          <a:bodyPr wrap="square" rtlCol="0">
            <a:spAutoFit/>
          </a:bodyPr>
          <a:lstStyle/>
          <a:p>
            <a:r>
              <a:rPr lang="en-US" sz="1400" b="1" dirty="0"/>
              <a:t>Figure 7. </a:t>
            </a:r>
            <a:r>
              <a:rPr lang="en-US" sz="1400" dirty="0"/>
              <a:t>Estimated </a:t>
            </a:r>
            <a:r>
              <a:rPr lang="en-US" sz="1400" dirty="0" err="1"/>
              <a:t>biogeographies</a:t>
            </a:r>
            <a:r>
              <a:rPr lang="en-US" sz="1400" dirty="0"/>
              <a:t> for </a:t>
            </a:r>
            <a:r>
              <a:rPr lang="en-US" sz="1400" i="1" dirty="0" err="1"/>
              <a:t>Bacteriastrum</a:t>
            </a:r>
            <a:endParaRPr lang="en-US" sz="1400" i="1" dirty="0"/>
          </a:p>
          <a:p>
            <a:r>
              <a:rPr lang="en-US" sz="1400" i="1" dirty="0"/>
              <a:t>spp. </a:t>
            </a:r>
            <a:r>
              <a:rPr lang="en-US" sz="1400" dirty="0"/>
              <a:t>(diatom), </a:t>
            </a:r>
            <a:r>
              <a:rPr lang="en-US" sz="1400" i="1" dirty="0" err="1"/>
              <a:t>Ceratium</a:t>
            </a:r>
            <a:r>
              <a:rPr lang="en-US" sz="1400" i="1" dirty="0"/>
              <a:t> </a:t>
            </a:r>
            <a:r>
              <a:rPr lang="en-US" sz="1400" i="1" dirty="0" err="1"/>
              <a:t>arcticum</a:t>
            </a:r>
            <a:r>
              <a:rPr lang="en-US" sz="1400" i="1" dirty="0"/>
              <a:t> </a:t>
            </a:r>
            <a:r>
              <a:rPr lang="en-US" sz="1400" dirty="0"/>
              <a:t>(syn. </a:t>
            </a:r>
            <a:r>
              <a:rPr lang="en-US" sz="1400" i="1" dirty="0" err="1"/>
              <a:t>Neoceratium</a:t>
            </a:r>
            <a:endParaRPr lang="en-US" sz="1400" i="1" dirty="0"/>
          </a:p>
          <a:p>
            <a:r>
              <a:rPr lang="en-US" sz="1400" i="1" dirty="0" err="1"/>
              <a:t>arcticum</a:t>
            </a:r>
            <a:r>
              <a:rPr lang="en-US" sz="1400" dirty="0"/>
              <a:t>; dinoflagellate), </a:t>
            </a:r>
            <a:r>
              <a:rPr lang="en-US" sz="1400" i="1" dirty="0"/>
              <a:t>and </a:t>
            </a:r>
            <a:r>
              <a:rPr lang="en-US" sz="1400" i="1" dirty="0" err="1"/>
              <a:t>Rhizosolenia</a:t>
            </a:r>
            <a:r>
              <a:rPr lang="en-US" sz="1400" i="1" dirty="0"/>
              <a:t> </a:t>
            </a:r>
            <a:r>
              <a:rPr lang="en-US" sz="1400" i="1" dirty="0" err="1"/>
              <a:t>stolterfothii</a:t>
            </a:r>
            <a:endParaRPr lang="en-US" sz="1400" i="1" dirty="0"/>
          </a:p>
          <a:p>
            <a:r>
              <a:rPr lang="en-US" sz="1400" dirty="0"/>
              <a:t>(syn. </a:t>
            </a:r>
            <a:r>
              <a:rPr lang="en-US" sz="1400" i="1" dirty="0" err="1"/>
              <a:t>Guinardia</a:t>
            </a:r>
            <a:r>
              <a:rPr lang="en-US" sz="1400" i="1" dirty="0"/>
              <a:t> striata</a:t>
            </a:r>
            <a:r>
              <a:rPr lang="en-US" sz="1400" dirty="0"/>
              <a:t>; diatom) in 1951–2000 (A)</a:t>
            </a:r>
          </a:p>
          <a:p>
            <a:r>
              <a:rPr lang="en-US" sz="1400" dirty="0"/>
              <a:t>and 2051–2100 (B) and the change in probability of</a:t>
            </a:r>
          </a:p>
          <a:p>
            <a:r>
              <a:rPr lang="en-US" sz="1400" dirty="0"/>
              <a:t>occurrence (2051–2100 − 1951–2000) (C). Map colors</a:t>
            </a:r>
          </a:p>
          <a:p>
            <a:r>
              <a:rPr lang="en-US" sz="1400" dirty="0"/>
              <a:t>in A and B indicate annual median probability of occurrence,</a:t>
            </a:r>
          </a:p>
          <a:p>
            <a:r>
              <a:rPr lang="en-US" sz="1400" dirty="0"/>
              <a:t>and colors in C indicate difference in annual</a:t>
            </a:r>
          </a:p>
          <a:p>
            <a:r>
              <a:rPr lang="en-US" sz="1400" dirty="0"/>
              <a:t>median probability of occurrence; white areas are</a:t>
            </a:r>
          </a:p>
          <a:p>
            <a:r>
              <a:rPr lang="en-US" sz="1400" dirty="0"/>
              <a:t>outside range of environmental training data.</a:t>
            </a:r>
          </a:p>
          <a:p>
            <a:endParaRPr lang="en-US" sz="1400" dirty="0"/>
          </a:p>
        </p:txBody>
      </p:sp>
    </p:spTree>
    <p:extLst>
      <p:ext uri="{BB962C8B-B14F-4D97-AF65-F5344CB8AC3E}">
        <p14:creationId xmlns:p14="http://schemas.microsoft.com/office/powerpoint/2010/main" val="12140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sz="3300" b="0" cap="all" dirty="0">
                <a:solidFill>
                  <a:schemeClr val="bg1"/>
                </a:solidFill>
              </a:rPr>
              <a:t>What kinds of things do I use it for?</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4BA0FC-A52B-624F-91CD-5ACCF2DA5523}"/>
              </a:ext>
            </a:extLst>
          </p:cNvPr>
          <p:cNvSpPr txBox="1"/>
          <p:nvPr/>
        </p:nvSpPr>
        <p:spPr>
          <a:xfrm>
            <a:off x="5132644" y="1709530"/>
            <a:ext cx="6799161" cy="3416320"/>
          </a:xfrm>
          <a:prstGeom prst="rect">
            <a:avLst/>
          </a:prstGeom>
          <a:noFill/>
        </p:spPr>
        <p:txBody>
          <a:bodyPr wrap="square" rtlCol="0">
            <a:spAutoFit/>
          </a:bodyPr>
          <a:lstStyle/>
          <a:p>
            <a:r>
              <a:rPr lang="en-US" dirty="0"/>
              <a:t>			</a:t>
            </a:r>
            <a:r>
              <a:rPr lang="en-US" b="1" u="sng" dirty="0"/>
              <a:t>BROADLY</a:t>
            </a:r>
          </a:p>
          <a:p>
            <a:endParaRPr lang="en-US" sz="1100" b="1" u="sng" dirty="0"/>
          </a:p>
          <a:p>
            <a:r>
              <a:rPr lang="en-US" dirty="0"/>
              <a:t>Why are there so many phytoplankton species co-existing in such a smaller area when they compete for the same resources?</a:t>
            </a:r>
          </a:p>
          <a:p>
            <a:endParaRPr lang="en-US" dirty="0"/>
          </a:p>
          <a:p>
            <a:r>
              <a:rPr lang="en-US" dirty="0"/>
              <a:t>What are the underlying mechanisms that result in the typical biogeographical patterns we can observe in the field?</a:t>
            </a:r>
          </a:p>
          <a:p>
            <a:endParaRPr lang="en-US" dirty="0"/>
          </a:p>
          <a:p>
            <a:r>
              <a:rPr lang="en-US" dirty="0"/>
              <a:t>Understanding current dynamics to better predict future dynamics.</a:t>
            </a:r>
          </a:p>
        </p:txBody>
      </p:sp>
    </p:spTree>
    <p:extLst>
      <p:ext uri="{BB962C8B-B14F-4D97-AF65-F5344CB8AC3E}">
        <p14:creationId xmlns:p14="http://schemas.microsoft.com/office/powerpoint/2010/main" val="3755255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355F3F-B508-9C4A-9A50-F1301DEFDD59}"/>
              </a:ext>
            </a:extLst>
          </p:cNvPr>
          <p:cNvSpPr/>
          <p:nvPr/>
        </p:nvSpPr>
        <p:spPr>
          <a:xfrm>
            <a:off x="0" y="1095508"/>
            <a:ext cx="4606534" cy="5016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25931" y="2856158"/>
            <a:ext cx="3754671" cy="2528515"/>
          </a:xfrm>
        </p:spPr>
        <p:txBody>
          <a:bodyPr vert="horz" lIns="109728" tIns="109728" rIns="109728" bIns="91440" rtlCol="0" anchor="b">
            <a:noAutofit/>
          </a:bodyPr>
          <a:lstStyle/>
          <a:p>
            <a:pPr algn="ctr"/>
            <a:r>
              <a:rPr lang="en-US" sz="3300" b="0" dirty="0">
                <a:solidFill>
                  <a:schemeClr val="bg1"/>
                </a:solidFill>
                <a:latin typeface="+mn-lt"/>
              </a:rPr>
              <a:t>QUICK INTRO/</a:t>
            </a:r>
            <a:br>
              <a:rPr lang="en-US" sz="3300" b="0" dirty="0">
                <a:solidFill>
                  <a:schemeClr val="bg1"/>
                </a:solidFill>
                <a:latin typeface="+mn-lt"/>
              </a:rPr>
            </a:br>
            <a:r>
              <a:rPr lang="en-US" sz="3300" b="0" dirty="0">
                <a:solidFill>
                  <a:schemeClr val="bg1"/>
                </a:solidFill>
                <a:latin typeface="+mn-lt"/>
              </a:rPr>
              <a:t>REFRESHER TO PLANKTON COMPETITION THEORY</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EDBD94CD-DE4A-AE4C-8D73-44B2BEB1B17C}"/>
              </a:ext>
            </a:extLst>
          </p:cNvPr>
          <p:cNvPicPr>
            <a:picLocks noChangeAspect="1"/>
          </p:cNvPicPr>
          <p:nvPr/>
        </p:nvPicPr>
        <p:blipFill rotWithShape="1">
          <a:blip r:embed="rId3"/>
          <a:srcRect l="256" t="-451" r="5253" b="-879"/>
          <a:stretch/>
        </p:blipFill>
        <p:spPr>
          <a:xfrm>
            <a:off x="4696591" y="31750"/>
            <a:ext cx="7431732" cy="6557736"/>
          </a:xfrm>
          <a:prstGeom prst="rect">
            <a:avLst/>
          </a:prstGeom>
        </p:spPr>
      </p:pic>
      <p:sp>
        <p:nvSpPr>
          <p:cNvPr id="4" name="TextBox 3">
            <a:extLst>
              <a:ext uri="{FF2B5EF4-FFF2-40B4-BE49-F238E27FC236}">
                <a16:creationId xmlns:a16="http://schemas.microsoft.com/office/drawing/2014/main" id="{52D3A657-5E01-8A4E-A1A5-DDD7C0FE5A02}"/>
              </a:ext>
            </a:extLst>
          </p:cNvPr>
          <p:cNvSpPr txBox="1"/>
          <p:nvPr/>
        </p:nvSpPr>
        <p:spPr>
          <a:xfrm>
            <a:off x="8583894" y="6563732"/>
            <a:ext cx="4957377" cy="307777"/>
          </a:xfrm>
          <a:prstGeom prst="rect">
            <a:avLst/>
          </a:prstGeom>
          <a:noFill/>
        </p:spPr>
        <p:txBody>
          <a:bodyPr wrap="square" rtlCol="0">
            <a:spAutoFit/>
          </a:bodyPr>
          <a:lstStyle/>
          <a:p>
            <a:r>
              <a:rPr lang="en-US" sz="1400" dirty="0" err="1"/>
              <a:t>Litchman</a:t>
            </a:r>
            <a:r>
              <a:rPr lang="en-US" sz="1400" dirty="0"/>
              <a:t> and </a:t>
            </a:r>
            <a:r>
              <a:rPr lang="en-US" sz="1400" dirty="0" err="1"/>
              <a:t>Klausmeir</a:t>
            </a:r>
            <a:r>
              <a:rPr lang="en-US" sz="1400" dirty="0"/>
              <a:t>. (2008). </a:t>
            </a:r>
            <a:r>
              <a:rPr lang="en-US" sz="1400" i="1" dirty="0"/>
              <a:t>ARES</a:t>
            </a:r>
            <a:r>
              <a:rPr lang="en-US" sz="1400" dirty="0"/>
              <a:t>.</a:t>
            </a:r>
          </a:p>
        </p:txBody>
      </p:sp>
    </p:spTree>
    <p:extLst>
      <p:ext uri="{BB962C8B-B14F-4D97-AF65-F5344CB8AC3E}">
        <p14:creationId xmlns:p14="http://schemas.microsoft.com/office/powerpoint/2010/main" val="99747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355F3F-B508-9C4A-9A50-F1301DEFDD59}"/>
              </a:ext>
            </a:extLst>
          </p:cNvPr>
          <p:cNvSpPr/>
          <p:nvPr/>
        </p:nvSpPr>
        <p:spPr>
          <a:xfrm>
            <a:off x="0" y="1095508"/>
            <a:ext cx="4606534" cy="5016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25931" y="2856158"/>
            <a:ext cx="3754671" cy="2528515"/>
          </a:xfrm>
        </p:spPr>
        <p:txBody>
          <a:bodyPr vert="horz" lIns="109728" tIns="109728" rIns="109728" bIns="91440" rtlCol="0" anchor="b">
            <a:noAutofit/>
          </a:bodyPr>
          <a:lstStyle/>
          <a:p>
            <a:pPr algn="ctr"/>
            <a:r>
              <a:rPr lang="en-US" sz="3300" b="0" dirty="0">
                <a:solidFill>
                  <a:schemeClr val="bg1"/>
                </a:solidFill>
                <a:latin typeface="+mn-lt"/>
              </a:rPr>
              <a:t>QUICK INTRO/</a:t>
            </a:r>
            <a:br>
              <a:rPr lang="en-US" sz="3300" b="0" dirty="0">
                <a:solidFill>
                  <a:schemeClr val="bg1"/>
                </a:solidFill>
                <a:latin typeface="+mn-lt"/>
              </a:rPr>
            </a:br>
            <a:r>
              <a:rPr lang="en-US" sz="3300" b="0" dirty="0">
                <a:solidFill>
                  <a:schemeClr val="bg1"/>
                </a:solidFill>
                <a:latin typeface="+mn-lt"/>
              </a:rPr>
              <a:t>REFRESHER TO PLANKTON COMPETITION THEORY</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EDBD94CD-DE4A-AE4C-8D73-44B2BEB1B17C}"/>
              </a:ext>
            </a:extLst>
          </p:cNvPr>
          <p:cNvPicPr>
            <a:picLocks noChangeAspect="1"/>
          </p:cNvPicPr>
          <p:nvPr/>
        </p:nvPicPr>
        <p:blipFill rotWithShape="1">
          <a:blip r:embed="rId3"/>
          <a:srcRect l="256" t="-451" r="5253" b="-879"/>
          <a:stretch/>
        </p:blipFill>
        <p:spPr>
          <a:xfrm>
            <a:off x="4756954" y="31750"/>
            <a:ext cx="7431732" cy="6557736"/>
          </a:xfrm>
          <a:prstGeom prst="rect">
            <a:avLst/>
          </a:prstGeom>
        </p:spPr>
      </p:pic>
      <p:sp>
        <p:nvSpPr>
          <p:cNvPr id="5" name="Rectangle 4">
            <a:extLst>
              <a:ext uri="{FF2B5EF4-FFF2-40B4-BE49-F238E27FC236}">
                <a16:creationId xmlns:a16="http://schemas.microsoft.com/office/drawing/2014/main" id="{C5322AEC-723D-AE46-8639-22371D0E020C}"/>
              </a:ext>
            </a:extLst>
          </p:cNvPr>
          <p:cNvSpPr/>
          <p:nvPr/>
        </p:nvSpPr>
        <p:spPr>
          <a:xfrm>
            <a:off x="7749364" y="2342634"/>
            <a:ext cx="2075543" cy="1107497"/>
          </a:xfrm>
          <a:prstGeom prst="rect">
            <a:avLst/>
          </a:prstGeom>
          <a:noFill/>
          <a:ln w="63500">
            <a:solidFill>
              <a:srgbClr val="243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7427CCC-052B-A847-B122-A7A74C3C7DE1}"/>
              </a:ext>
            </a:extLst>
          </p:cNvPr>
          <p:cNvSpPr txBox="1"/>
          <p:nvPr/>
        </p:nvSpPr>
        <p:spPr>
          <a:xfrm>
            <a:off x="8583894" y="6563732"/>
            <a:ext cx="4957377" cy="307777"/>
          </a:xfrm>
          <a:prstGeom prst="rect">
            <a:avLst/>
          </a:prstGeom>
          <a:noFill/>
        </p:spPr>
        <p:txBody>
          <a:bodyPr wrap="square" rtlCol="0">
            <a:spAutoFit/>
          </a:bodyPr>
          <a:lstStyle/>
          <a:p>
            <a:r>
              <a:rPr lang="en-US" sz="1400" dirty="0" err="1"/>
              <a:t>Litchman</a:t>
            </a:r>
            <a:r>
              <a:rPr lang="en-US" sz="1400" dirty="0"/>
              <a:t> and </a:t>
            </a:r>
            <a:r>
              <a:rPr lang="en-US" sz="1400" dirty="0" err="1"/>
              <a:t>Klausmeir</a:t>
            </a:r>
            <a:r>
              <a:rPr lang="en-US" sz="1400" dirty="0"/>
              <a:t>. (2008). </a:t>
            </a:r>
            <a:r>
              <a:rPr lang="en-US" sz="1400" i="1" dirty="0"/>
              <a:t>ARES</a:t>
            </a:r>
            <a:r>
              <a:rPr lang="en-US" sz="1400" dirty="0"/>
              <a:t>.</a:t>
            </a:r>
          </a:p>
        </p:txBody>
      </p:sp>
    </p:spTree>
    <p:extLst>
      <p:ext uri="{BB962C8B-B14F-4D97-AF65-F5344CB8AC3E}">
        <p14:creationId xmlns:p14="http://schemas.microsoft.com/office/powerpoint/2010/main" val="120153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355F3F-B508-9C4A-9A50-F1301DEFDD59}"/>
              </a:ext>
            </a:extLst>
          </p:cNvPr>
          <p:cNvSpPr/>
          <p:nvPr/>
        </p:nvSpPr>
        <p:spPr>
          <a:xfrm>
            <a:off x="0" y="1095508"/>
            <a:ext cx="4606534" cy="5016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25931" y="2856158"/>
            <a:ext cx="3754671" cy="2528515"/>
          </a:xfrm>
        </p:spPr>
        <p:txBody>
          <a:bodyPr vert="horz" lIns="109728" tIns="109728" rIns="109728" bIns="91440" rtlCol="0" anchor="b">
            <a:noAutofit/>
          </a:bodyPr>
          <a:lstStyle/>
          <a:p>
            <a:pPr algn="ctr"/>
            <a:r>
              <a:rPr lang="en-US" sz="3300" b="0" dirty="0">
                <a:solidFill>
                  <a:srgbClr val="243441"/>
                </a:solidFill>
                <a:latin typeface="+mn-lt"/>
              </a:rPr>
              <a:t>QUICK INTRO/</a:t>
            </a:r>
            <a:br>
              <a:rPr lang="en-US" sz="3300" b="0" dirty="0">
                <a:solidFill>
                  <a:srgbClr val="243441"/>
                </a:solidFill>
                <a:latin typeface="+mn-lt"/>
              </a:rPr>
            </a:br>
            <a:r>
              <a:rPr lang="en-US" sz="3300" b="0" dirty="0">
                <a:solidFill>
                  <a:srgbClr val="243441"/>
                </a:solidFill>
                <a:latin typeface="+mn-lt"/>
              </a:rPr>
              <a:t>REFRESHER TO PLANKTON COMPETITION THEORY</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9E6F7717-A2D9-8043-896A-F9EEE0BAD54C}"/>
              </a:ext>
            </a:extLst>
          </p:cNvPr>
          <p:cNvPicPr>
            <a:picLocks noChangeAspect="1"/>
          </p:cNvPicPr>
          <p:nvPr/>
        </p:nvPicPr>
        <p:blipFill>
          <a:blip r:embed="rId3"/>
          <a:stretch>
            <a:fillRect/>
          </a:stretch>
        </p:blipFill>
        <p:spPr>
          <a:xfrm>
            <a:off x="4819238" y="398182"/>
            <a:ext cx="3545873" cy="2163676"/>
          </a:xfrm>
          <a:prstGeom prst="rect">
            <a:avLst/>
          </a:prstGeom>
        </p:spPr>
      </p:pic>
      <p:sp>
        <p:nvSpPr>
          <p:cNvPr id="4" name="TextBox 3">
            <a:extLst>
              <a:ext uri="{FF2B5EF4-FFF2-40B4-BE49-F238E27FC236}">
                <a16:creationId xmlns:a16="http://schemas.microsoft.com/office/drawing/2014/main" id="{71DF0C17-2B46-BC4E-A107-87A13E345C03}"/>
              </a:ext>
            </a:extLst>
          </p:cNvPr>
          <p:cNvSpPr txBox="1"/>
          <p:nvPr/>
        </p:nvSpPr>
        <p:spPr>
          <a:xfrm>
            <a:off x="4980224" y="81589"/>
            <a:ext cx="3525965" cy="338554"/>
          </a:xfrm>
          <a:prstGeom prst="rect">
            <a:avLst/>
          </a:prstGeom>
          <a:solidFill>
            <a:schemeClr val="accent1"/>
          </a:solidFill>
        </p:spPr>
        <p:txBody>
          <a:bodyPr wrap="square" rtlCol="0">
            <a:spAutoFit/>
          </a:bodyPr>
          <a:lstStyle/>
          <a:p>
            <a:r>
              <a:rPr lang="en-US" sz="1600" dirty="0">
                <a:solidFill>
                  <a:schemeClr val="bg1"/>
                </a:solidFill>
              </a:rPr>
              <a:t>Michaelis-Menten Uptake Kinetics</a:t>
            </a:r>
          </a:p>
        </p:txBody>
      </p:sp>
      <p:sp>
        <p:nvSpPr>
          <p:cNvPr id="28" name="TextBox 27">
            <a:extLst>
              <a:ext uri="{FF2B5EF4-FFF2-40B4-BE49-F238E27FC236}">
                <a16:creationId xmlns:a16="http://schemas.microsoft.com/office/drawing/2014/main" id="{12A4F294-9521-504D-A8AE-878E52AD0A1B}"/>
              </a:ext>
            </a:extLst>
          </p:cNvPr>
          <p:cNvSpPr txBox="1"/>
          <p:nvPr/>
        </p:nvSpPr>
        <p:spPr>
          <a:xfrm>
            <a:off x="8583894" y="6563732"/>
            <a:ext cx="4957377" cy="307777"/>
          </a:xfrm>
          <a:prstGeom prst="rect">
            <a:avLst/>
          </a:prstGeom>
          <a:noFill/>
        </p:spPr>
        <p:txBody>
          <a:bodyPr wrap="square" rtlCol="0">
            <a:spAutoFit/>
          </a:bodyPr>
          <a:lstStyle/>
          <a:p>
            <a:r>
              <a:rPr lang="en-US" sz="1400" dirty="0" err="1"/>
              <a:t>Litchman</a:t>
            </a:r>
            <a:r>
              <a:rPr lang="en-US" sz="1400" dirty="0"/>
              <a:t> and </a:t>
            </a:r>
            <a:r>
              <a:rPr lang="en-US" sz="1400" dirty="0" err="1"/>
              <a:t>Klausmeir</a:t>
            </a:r>
            <a:r>
              <a:rPr lang="en-US" sz="1400" dirty="0"/>
              <a:t>. (2008). </a:t>
            </a:r>
            <a:r>
              <a:rPr lang="en-US" sz="1400" i="1" dirty="0"/>
              <a:t>ARES</a:t>
            </a:r>
            <a:r>
              <a:rPr lang="en-US" sz="1400" dirty="0"/>
              <a:t>.</a:t>
            </a:r>
          </a:p>
        </p:txBody>
      </p:sp>
    </p:spTree>
    <p:extLst>
      <p:ext uri="{BB962C8B-B14F-4D97-AF65-F5344CB8AC3E}">
        <p14:creationId xmlns:p14="http://schemas.microsoft.com/office/powerpoint/2010/main" val="467165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355F3F-B508-9C4A-9A50-F1301DEFDD59}"/>
              </a:ext>
            </a:extLst>
          </p:cNvPr>
          <p:cNvSpPr/>
          <p:nvPr/>
        </p:nvSpPr>
        <p:spPr>
          <a:xfrm>
            <a:off x="0" y="1095508"/>
            <a:ext cx="4606534" cy="5016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25931" y="2856158"/>
            <a:ext cx="3754671" cy="2528515"/>
          </a:xfrm>
        </p:spPr>
        <p:txBody>
          <a:bodyPr vert="horz" lIns="109728" tIns="109728" rIns="109728" bIns="91440" rtlCol="0" anchor="b">
            <a:noAutofit/>
          </a:bodyPr>
          <a:lstStyle/>
          <a:p>
            <a:pPr algn="ctr"/>
            <a:r>
              <a:rPr lang="en-US" sz="3300" b="0" dirty="0">
                <a:solidFill>
                  <a:srgbClr val="243441"/>
                </a:solidFill>
                <a:latin typeface="+mn-lt"/>
              </a:rPr>
              <a:t>QUICK INTRO/</a:t>
            </a:r>
            <a:br>
              <a:rPr lang="en-US" sz="3300" b="0" dirty="0">
                <a:solidFill>
                  <a:srgbClr val="243441"/>
                </a:solidFill>
                <a:latin typeface="+mn-lt"/>
              </a:rPr>
            </a:br>
            <a:r>
              <a:rPr lang="en-US" sz="3300" b="0" dirty="0">
                <a:solidFill>
                  <a:srgbClr val="243441"/>
                </a:solidFill>
                <a:latin typeface="+mn-lt"/>
              </a:rPr>
              <a:t>REFRESHER TO PLANKTON COMPETITION THEORY</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9E6F7717-A2D9-8043-896A-F9EEE0BAD54C}"/>
              </a:ext>
            </a:extLst>
          </p:cNvPr>
          <p:cNvPicPr>
            <a:picLocks noChangeAspect="1"/>
          </p:cNvPicPr>
          <p:nvPr/>
        </p:nvPicPr>
        <p:blipFill>
          <a:blip r:embed="rId3"/>
          <a:stretch>
            <a:fillRect/>
          </a:stretch>
        </p:blipFill>
        <p:spPr>
          <a:xfrm>
            <a:off x="4819238" y="398182"/>
            <a:ext cx="3545873" cy="2163676"/>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36A7482F-2D9D-4E4D-BCF6-72F88D51F570}"/>
              </a:ext>
            </a:extLst>
          </p:cNvPr>
          <p:cNvPicPr>
            <a:picLocks noChangeAspect="1"/>
          </p:cNvPicPr>
          <p:nvPr/>
        </p:nvPicPr>
        <p:blipFill>
          <a:blip r:embed="rId4"/>
          <a:stretch>
            <a:fillRect/>
          </a:stretch>
        </p:blipFill>
        <p:spPr>
          <a:xfrm>
            <a:off x="8604662" y="214829"/>
            <a:ext cx="3454292" cy="2163677"/>
          </a:xfrm>
          <a:prstGeom prst="rect">
            <a:avLst/>
          </a:prstGeom>
        </p:spPr>
      </p:pic>
      <p:sp>
        <p:nvSpPr>
          <p:cNvPr id="4" name="TextBox 3">
            <a:extLst>
              <a:ext uri="{FF2B5EF4-FFF2-40B4-BE49-F238E27FC236}">
                <a16:creationId xmlns:a16="http://schemas.microsoft.com/office/drawing/2014/main" id="{71DF0C17-2B46-BC4E-A107-87A13E345C03}"/>
              </a:ext>
            </a:extLst>
          </p:cNvPr>
          <p:cNvSpPr txBox="1"/>
          <p:nvPr/>
        </p:nvSpPr>
        <p:spPr>
          <a:xfrm>
            <a:off x="4980224" y="81589"/>
            <a:ext cx="3525965" cy="338554"/>
          </a:xfrm>
          <a:prstGeom prst="rect">
            <a:avLst/>
          </a:prstGeom>
          <a:solidFill>
            <a:schemeClr val="accent1"/>
          </a:solidFill>
        </p:spPr>
        <p:txBody>
          <a:bodyPr wrap="square" rtlCol="0">
            <a:spAutoFit/>
          </a:bodyPr>
          <a:lstStyle/>
          <a:p>
            <a:r>
              <a:rPr lang="en-US" sz="1600" dirty="0">
                <a:solidFill>
                  <a:schemeClr val="bg1"/>
                </a:solidFill>
              </a:rPr>
              <a:t>Michaelis-Menten Uptake Kinetics</a:t>
            </a:r>
          </a:p>
        </p:txBody>
      </p:sp>
      <p:sp>
        <p:nvSpPr>
          <p:cNvPr id="5" name="TextBox 4">
            <a:extLst>
              <a:ext uri="{FF2B5EF4-FFF2-40B4-BE49-F238E27FC236}">
                <a16:creationId xmlns:a16="http://schemas.microsoft.com/office/drawing/2014/main" id="{7A2AC7B3-BB92-9040-BF72-9C992F5F4264}"/>
              </a:ext>
            </a:extLst>
          </p:cNvPr>
          <p:cNvSpPr txBox="1"/>
          <p:nvPr/>
        </p:nvSpPr>
        <p:spPr>
          <a:xfrm>
            <a:off x="9286067" y="81589"/>
            <a:ext cx="2462277" cy="338554"/>
          </a:xfrm>
          <a:prstGeom prst="rect">
            <a:avLst/>
          </a:prstGeom>
          <a:solidFill>
            <a:schemeClr val="accent1"/>
          </a:solidFill>
        </p:spPr>
        <p:txBody>
          <a:bodyPr wrap="square" rtlCol="0">
            <a:spAutoFit/>
          </a:bodyPr>
          <a:lstStyle/>
          <a:p>
            <a:r>
              <a:rPr lang="en-US" sz="1600" dirty="0">
                <a:solidFill>
                  <a:schemeClr val="bg1"/>
                </a:solidFill>
              </a:rPr>
              <a:t>Droop growth function</a:t>
            </a:r>
          </a:p>
        </p:txBody>
      </p:sp>
      <p:sp>
        <p:nvSpPr>
          <p:cNvPr id="28" name="TextBox 27">
            <a:extLst>
              <a:ext uri="{FF2B5EF4-FFF2-40B4-BE49-F238E27FC236}">
                <a16:creationId xmlns:a16="http://schemas.microsoft.com/office/drawing/2014/main" id="{85086327-7B54-9845-A9F5-C998CB727F01}"/>
              </a:ext>
            </a:extLst>
          </p:cNvPr>
          <p:cNvSpPr txBox="1"/>
          <p:nvPr/>
        </p:nvSpPr>
        <p:spPr>
          <a:xfrm>
            <a:off x="8583894" y="6563732"/>
            <a:ext cx="4957377" cy="307777"/>
          </a:xfrm>
          <a:prstGeom prst="rect">
            <a:avLst/>
          </a:prstGeom>
          <a:noFill/>
        </p:spPr>
        <p:txBody>
          <a:bodyPr wrap="square" rtlCol="0">
            <a:spAutoFit/>
          </a:bodyPr>
          <a:lstStyle/>
          <a:p>
            <a:r>
              <a:rPr lang="en-US" sz="1400" dirty="0" err="1"/>
              <a:t>Litchman</a:t>
            </a:r>
            <a:r>
              <a:rPr lang="en-US" sz="1400" dirty="0"/>
              <a:t> and </a:t>
            </a:r>
            <a:r>
              <a:rPr lang="en-US" sz="1400" dirty="0" err="1"/>
              <a:t>Klausmeir</a:t>
            </a:r>
            <a:r>
              <a:rPr lang="en-US" sz="1400" dirty="0"/>
              <a:t>. (2008). </a:t>
            </a:r>
            <a:r>
              <a:rPr lang="en-US" sz="1400" i="1" dirty="0"/>
              <a:t>ARES</a:t>
            </a:r>
            <a:r>
              <a:rPr lang="en-US" sz="1400" dirty="0"/>
              <a:t>.</a:t>
            </a:r>
          </a:p>
        </p:txBody>
      </p:sp>
    </p:spTree>
    <p:extLst>
      <p:ext uri="{BB962C8B-B14F-4D97-AF65-F5344CB8AC3E}">
        <p14:creationId xmlns:p14="http://schemas.microsoft.com/office/powerpoint/2010/main" val="241714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355F3F-B508-9C4A-9A50-F1301DEFDD59}"/>
              </a:ext>
            </a:extLst>
          </p:cNvPr>
          <p:cNvSpPr/>
          <p:nvPr/>
        </p:nvSpPr>
        <p:spPr>
          <a:xfrm>
            <a:off x="0" y="1095508"/>
            <a:ext cx="4606534" cy="5016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25931" y="2856158"/>
            <a:ext cx="3754671" cy="2528515"/>
          </a:xfrm>
        </p:spPr>
        <p:txBody>
          <a:bodyPr vert="horz" lIns="109728" tIns="109728" rIns="109728" bIns="91440" rtlCol="0" anchor="b">
            <a:noAutofit/>
          </a:bodyPr>
          <a:lstStyle/>
          <a:p>
            <a:pPr algn="ctr"/>
            <a:r>
              <a:rPr lang="en-US" sz="3300" b="0" dirty="0">
                <a:solidFill>
                  <a:srgbClr val="243441"/>
                </a:solidFill>
                <a:latin typeface="+mn-lt"/>
              </a:rPr>
              <a:t>QUICK INTRO/</a:t>
            </a:r>
            <a:br>
              <a:rPr lang="en-US" sz="3300" b="0" dirty="0">
                <a:solidFill>
                  <a:srgbClr val="243441"/>
                </a:solidFill>
                <a:latin typeface="+mn-lt"/>
              </a:rPr>
            </a:br>
            <a:r>
              <a:rPr lang="en-US" sz="3300" b="0" dirty="0">
                <a:solidFill>
                  <a:srgbClr val="243441"/>
                </a:solidFill>
                <a:latin typeface="+mn-lt"/>
              </a:rPr>
              <a:t>REFRESHER TO PLANKTON COMPETITION THEORY</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9E6F7717-A2D9-8043-896A-F9EEE0BAD54C}"/>
              </a:ext>
            </a:extLst>
          </p:cNvPr>
          <p:cNvPicPr>
            <a:picLocks noChangeAspect="1"/>
          </p:cNvPicPr>
          <p:nvPr/>
        </p:nvPicPr>
        <p:blipFill>
          <a:blip r:embed="rId3"/>
          <a:stretch>
            <a:fillRect/>
          </a:stretch>
        </p:blipFill>
        <p:spPr>
          <a:xfrm>
            <a:off x="4819238" y="398182"/>
            <a:ext cx="3545873" cy="2163676"/>
          </a:xfrm>
          <a:prstGeom prst="rect">
            <a:avLst/>
          </a:prstGeom>
        </p:spPr>
      </p:pic>
      <p:pic>
        <p:nvPicPr>
          <p:cNvPr id="13" name="Picture 12" descr="Chart, line chart, histogram&#10;&#10;Description automatically generated">
            <a:extLst>
              <a:ext uri="{FF2B5EF4-FFF2-40B4-BE49-F238E27FC236}">
                <a16:creationId xmlns:a16="http://schemas.microsoft.com/office/drawing/2014/main" id="{A0D58B22-D0E6-3B4C-8949-8C0847CA2CE8}"/>
              </a:ext>
            </a:extLst>
          </p:cNvPr>
          <p:cNvPicPr>
            <a:picLocks noChangeAspect="1"/>
          </p:cNvPicPr>
          <p:nvPr/>
        </p:nvPicPr>
        <p:blipFill>
          <a:blip r:embed="rId4"/>
          <a:stretch>
            <a:fillRect/>
          </a:stretch>
        </p:blipFill>
        <p:spPr>
          <a:xfrm>
            <a:off x="4809844" y="3720148"/>
            <a:ext cx="3545873" cy="2161619"/>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36A7482F-2D9D-4E4D-BCF6-72F88D51F570}"/>
              </a:ext>
            </a:extLst>
          </p:cNvPr>
          <p:cNvPicPr>
            <a:picLocks noChangeAspect="1"/>
          </p:cNvPicPr>
          <p:nvPr/>
        </p:nvPicPr>
        <p:blipFill>
          <a:blip r:embed="rId5"/>
          <a:stretch>
            <a:fillRect/>
          </a:stretch>
        </p:blipFill>
        <p:spPr>
          <a:xfrm>
            <a:off x="8604662" y="214829"/>
            <a:ext cx="3454292" cy="2163677"/>
          </a:xfrm>
          <a:prstGeom prst="rect">
            <a:avLst/>
          </a:prstGeom>
        </p:spPr>
      </p:pic>
      <p:sp>
        <p:nvSpPr>
          <p:cNvPr id="4" name="TextBox 3">
            <a:extLst>
              <a:ext uri="{FF2B5EF4-FFF2-40B4-BE49-F238E27FC236}">
                <a16:creationId xmlns:a16="http://schemas.microsoft.com/office/drawing/2014/main" id="{71DF0C17-2B46-BC4E-A107-87A13E345C03}"/>
              </a:ext>
            </a:extLst>
          </p:cNvPr>
          <p:cNvSpPr txBox="1"/>
          <p:nvPr/>
        </p:nvSpPr>
        <p:spPr>
          <a:xfrm>
            <a:off x="4980224" y="81589"/>
            <a:ext cx="3525965" cy="338554"/>
          </a:xfrm>
          <a:prstGeom prst="rect">
            <a:avLst/>
          </a:prstGeom>
          <a:solidFill>
            <a:schemeClr val="accent1"/>
          </a:solidFill>
        </p:spPr>
        <p:txBody>
          <a:bodyPr wrap="square" rtlCol="0">
            <a:spAutoFit/>
          </a:bodyPr>
          <a:lstStyle/>
          <a:p>
            <a:r>
              <a:rPr lang="en-US" sz="1600" dirty="0">
                <a:solidFill>
                  <a:schemeClr val="bg1"/>
                </a:solidFill>
              </a:rPr>
              <a:t>Michaelis-Menten Uptake Kinetics</a:t>
            </a:r>
          </a:p>
        </p:txBody>
      </p:sp>
      <p:sp>
        <p:nvSpPr>
          <p:cNvPr id="5" name="TextBox 4">
            <a:extLst>
              <a:ext uri="{FF2B5EF4-FFF2-40B4-BE49-F238E27FC236}">
                <a16:creationId xmlns:a16="http://schemas.microsoft.com/office/drawing/2014/main" id="{7A2AC7B3-BB92-9040-BF72-9C992F5F4264}"/>
              </a:ext>
            </a:extLst>
          </p:cNvPr>
          <p:cNvSpPr txBox="1"/>
          <p:nvPr/>
        </p:nvSpPr>
        <p:spPr>
          <a:xfrm>
            <a:off x="9286067" y="81589"/>
            <a:ext cx="2462277" cy="338554"/>
          </a:xfrm>
          <a:prstGeom prst="rect">
            <a:avLst/>
          </a:prstGeom>
          <a:solidFill>
            <a:schemeClr val="accent1"/>
          </a:solidFill>
        </p:spPr>
        <p:txBody>
          <a:bodyPr wrap="square" rtlCol="0">
            <a:spAutoFit/>
          </a:bodyPr>
          <a:lstStyle/>
          <a:p>
            <a:r>
              <a:rPr lang="en-US" sz="1600" dirty="0">
                <a:solidFill>
                  <a:schemeClr val="bg1"/>
                </a:solidFill>
              </a:rPr>
              <a:t>Droop growth function</a:t>
            </a:r>
          </a:p>
        </p:txBody>
      </p:sp>
      <p:sp>
        <p:nvSpPr>
          <p:cNvPr id="18" name="TextBox 17">
            <a:extLst>
              <a:ext uri="{FF2B5EF4-FFF2-40B4-BE49-F238E27FC236}">
                <a16:creationId xmlns:a16="http://schemas.microsoft.com/office/drawing/2014/main" id="{CFDFF196-9508-B441-B402-8898173900CA}"/>
              </a:ext>
            </a:extLst>
          </p:cNvPr>
          <p:cNvSpPr txBox="1"/>
          <p:nvPr/>
        </p:nvSpPr>
        <p:spPr>
          <a:xfrm>
            <a:off x="5328064" y="3272660"/>
            <a:ext cx="2830286" cy="338554"/>
          </a:xfrm>
          <a:prstGeom prst="rect">
            <a:avLst/>
          </a:prstGeom>
          <a:solidFill>
            <a:schemeClr val="accent1"/>
          </a:solidFill>
        </p:spPr>
        <p:txBody>
          <a:bodyPr wrap="square" rtlCol="0">
            <a:spAutoFit/>
          </a:bodyPr>
          <a:lstStyle/>
          <a:p>
            <a:r>
              <a:rPr lang="en-US" sz="1600" dirty="0">
                <a:solidFill>
                  <a:schemeClr val="bg1"/>
                </a:solidFill>
              </a:rPr>
              <a:t>P-I cure w/photoinhibition</a:t>
            </a:r>
          </a:p>
        </p:txBody>
      </p:sp>
      <p:sp>
        <p:nvSpPr>
          <p:cNvPr id="28" name="TextBox 27">
            <a:extLst>
              <a:ext uri="{FF2B5EF4-FFF2-40B4-BE49-F238E27FC236}">
                <a16:creationId xmlns:a16="http://schemas.microsoft.com/office/drawing/2014/main" id="{0AD2452C-A9F7-344A-9E50-EC8FBC4FAE98}"/>
              </a:ext>
            </a:extLst>
          </p:cNvPr>
          <p:cNvSpPr txBox="1"/>
          <p:nvPr/>
        </p:nvSpPr>
        <p:spPr>
          <a:xfrm>
            <a:off x="8583894" y="6563732"/>
            <a:ext cx="4957377" cy="307777"/>
          </a:xfrm>
          <a:prstGeom prst="rect">
            <a:avLst/>
          </a:prstGeom>
          <a:noFill/>
        </p:spPr>
        <p:txBody>
          <a:bodyPr wrap="square" rtlCol="0">
            <a:spAutoFit/>
          </a:bodyPr>
          <a:lstStyle/>
          <a:p>
            <a:r>
              <a:rPr lang="en-US" sz="1400" dirty="0" err="1"/>
              <a:t>Litchman</a:t>
            </a:r>
            <a:r>
              <a:rPr lang="en-US" sz="1400" dirty="0"/>
              <a:t> and </a:t>
            </a:r>
            <a:r>
              <a:rPr lang="en-US" sz="1400" dirty="0" err="1"/>
              <a:t>Klausmeir</a:t>
            </a:r>
            <a:r>
              <a:rPr lang="en-US" sz="1400" dirty="0"/>
              <a:t>. (2008). </a:t>
            </a:r>
            <a:r>
              <a:rPr lang="en-US" sz="1400" i="1" dirty="0"/>
              <a:t>ARES</a:t>
            </a:r>
            <a:r>
              <a:rPr lang="en-US" sz="1400" dirty="0"/>
              <a:t>.</a:t>
            </a:r>
          </a:p>
        </p:txBody>
      </p:sp>
    </p:spTree>
    <p:extLst>
      <p:ext uri="{BB962C8B-B14F-4D97-AF65-F5344CB8AC3E}">
        <p14:creationId xmlns:p14="http://schemas.microsoft.com/office/powerpoint/2010/main" val="2571409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355F3F-B508-9C4A-9A50-F1301DEFDD59}"/>
              </a:ext>
            </a:extLst>
          </p:cNvPr>
          <p:cNvSpPr/>
          <p:nvPr/>
        </p:nvSpPr>
        <p:spPr>
          <a:xfrm>
            <a:off x="0" y="1095508"/>
            <a:ext cx="4606534" cy="5016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25931" y="2856158"/>
            <a:ext cx="3754671" cy="2528515"/>
          </a:xfrm>
        </p:spPr>
        <p:txBody>
          <a:bodyPr vert="horz" lIns="109728" tIns="109728" rIns="109728" bIns="91440" rtlCol="0" anchor="b">
            <a:noAutofit/>
          </a:bodyPr>
          <a:lstStyle/>
          <a:p>
            <a:pPr algn="ctr"/>
            <a:r>
              <a:rPr lang="en-US" sz="3300" b="0" dirty="0">
                <a:solidFill>
                  <a:srgbClr val="243441"/>
                </a:solidFill>
                <a:latin typeface="+mn-lt"/>
              </a:rPr>
              <a:t>QUICK INTRO/</a:t>
            </a:r>
            <a:br>
              <a:rPr lang="en-US" sz="3300" b="0" dirty="0">
                <a:solidFill>
                  <a:srgbClr val="243441"/>
                </a:solidFill>
                <a:latin typeface="+mn-lt"/>
              </a:rPr>
            </a:br>
            <a:r>
              <a:rPr lang="en-US" sz="3300" b="0" dirty="0">
                <a:solidFill>
                  <a:srgbClr val="243441"/>
                </a:solidFill>
                <a:latin typeface="+mn-lt"/>
              </a:rPr>
              <a:t>REFRESHER TO PLANKTON COMPETITION THEORY</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9E6F7717-A2D9-8043-896A-F9EEE0BAD54C}"/>
              </a:ext>
            </a:extLst>
          </p:cNvPr>
          <p:cNvPicPr>
            <a:picLocks noChangeAspect="1"/>
          </p:cNvPicPr>
          <p:nvPr/>
        </p:nvPicPr>
        <p:blipFill>
          <a:blip r:embed="rId3"/>
          <a:stretch>
            <a:fillRect/>
          </a:stretch>
        </p:blipFill>
        <p:spPr>
          <a:xfrm>
            <a:off x="4819238" y="398182"/>
            <a:ext cx="3545873" cy="2163676"/>
          </a:xfrm>
          <a:prstGeom prst="rect">
            <a:avLst/>
          </a:prstGeom>
        </p:spPr>
      </p:pic>
      <p:pic>
        <p:nvPicPr>
          <p:cNvPr id="13" name="Picture 12" descr="Chart, line chart, histogram&#10;&#10;Description automatically generated">
            <a:extLst>
              <a:ext uri="{FF2B5EF4-FFF2-40B4-BE49-F238E27FC236}">
                <a16:creationId xmlns:a16="http://schemas.microsoft.com/office/drawing/2014/main" id="{A0D58B22-D0E6-3B4C-8949-8C0847CA2CE8}"/>
              </a:ext>
            </a:extLst>
          </p:cNvPr>
          <p:cNvPicPr>
            <a:picLocks noChangeAspect="1"/>
          </p:cNvPicPr>
          <p:nvPr/>
        </p:nvPicPr>
        <p:blipFill>
          <a:blip r:embed="rId4"/>
          <a:stretch>
            <a:fillRect/>
          </a:stretch>
        </p:blipFill>
        <p:spPr>
          <a:xfrm>
            <a:off x="4809844" y="3720148"/>
            <a:ext cx="3545873" cy="2161619"/>
          </a:xfrm>
          <a:prstGeom prst="rect">
            <a:avLst/>
          </a:prstGeom>
        </p:spPr>
      </p:pic>
      <p:pic>
        <p:nvPicPr>
          <p:cNvPr id="14" name="Picture 13" descr="Chart, diagram&#10;&#10;Description automatically generated">
            <a:extLst>
              <a:ext uri="{FF2B5EF4-FFF2-40B4-BE49-F238E27FC236}">
                <a16:creationId xmlns:a16="http://schemas.microsoft.com/office/drawing/2014/main" id="{A54F60E7-B0E0-9E4B-AF49-E005FE6C02B6}"/>
              </a:ext>
            </a:extLst>
          </p:cNvPr>
          <p:cNvPicPr>
            <a:picLocks noChangeAspect="1"/>
          </p:cNvPicPr>
          <p:nvPr/>
        </p:nvPicPr>
        <p:blipFill rotWithShape="1">
          <a:blip r:embed="rId5"/>
          <a:srcRect r="7775"/>
          <a:stretch/>
        </p:blipFill>
        <p:spPr>
          <a:xfrm>
            <a:off x="8446445" y="2960393"/>
            <a:ext cx="3545873" cy="3223800"/>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36A7482F-2D9D-4E4D-BCF6-72F88D51F570}"/>
              </a:ext>
            </a:extLst>
          </p:cNvPr>
          <p:cNvPicPr>
            <a:picLocks noChangeAspect="1"/>
          </p:cNvPicPr>
          <p:nvPr/>
        </p:nvPicPr>
        <p:blipFill>
          <a:blip r:embed="rId6"/>
          <a:stretch>
            <a:fillRect/>
          </a:stretch>
        </p:blipFill>
        <p:spPr>
          <a:xfrm>
            <a:off x="8604662" y="214829"/>
            <a:ext cx="3454292" cy="2163677"/>
          </a:xfrm>
          <a:prstGeom prst="rect">
            <a:avLst/>
          </a:prstGeom>
        </p:spPr>
      </p:pic>
      <p:sp>
        <p:nvSpPr>
          <p:cNvPr id="4" name="TextBox 3">
            <a:extLst>
              <a:ext uri="{FF2B5EF4-FFF2-40B4-BE49-F238E27FC236}">
                <a16:creationId xmlns:a16="http://schemas.microsoft.com/office/drawing/2014/main" id="{71DF0C17-2B46-BC4E-A107-87A13E345C03}"/>
              </a:ext>
            </a:extLst>
          </p:cNvPr>
          <p:cNvSpPr txBox="1"/>
          <p:nvPr/>
        </p:nvSpPr>
        <p:spPr>
          <a:xfrm>
            <a:off x="4980224" y="81589"/>
            <a:ext cx="3525965" cy="338554"/>
          </a:xfrm>
          <a:prstGeom prst="rect">
            <a:avLst/>
          </a:prstGeom>
          <a:solidFill>
            <a:schemeClr val="accent1"/>
          </a:solidFill>
        </p:spPr>
        <p:txBody>
          <a:bodyPr wrap="square" rtlCol="0">
            <a:spAutoFit/>
          </a:bodyPr>
          <a:lstStyle/>
          <a:p>
            <a:r>
              <a:rPr lang="en-US" sz="1600" dirty="0">
                <a:solidFill>
                  <a:schemeClr val="bg1"/>
                </a:solidFill>
              </a:rPr>
              <a:t>Michaelis-Menten Uptake Kinetics</a:t>
            </a:r>
          </a:p>
        </p:txBody>
      </p:sp>
      <p:sp>
        <p:nvSpPr>
          <p:cNvPr id="5" name="TextBox 4">
            <a:extLst>
              <a:ext uri="{FF2B5EF4-FFF2-40B4-BE49-F238E27FC236}">
                <a16:creationId xmlns:a16="http://schemas.microsoft.com/office/drawing/2014/main" id="{7A2AC7B3-BB92-9040-BF72-9C992F5F4264}"/>
              </a:ext>
            </a:extLst>
          </p:cNvPr>
          <p:cNvSpPr txBox="1"/>
          <p:nvPr/>
        </p:nvSpPr>
        <p:spPr>
          <a:xfrm>
            <a:off x="9286067" y="81589"/>
            <a:ext cx="2462277" cy="338554"/>
          </a:xfrm>
          <a:prstGeom prst="rect">
            <a:avLst/>
          </a:prstGeom>
          <a:solidFill>
            <a:schemeClr val="accent1"/>
          </a:solidFill>
        </p:spPr>
        <p:txBody>
          <a:bodyPr wrap="square" rtlCol="0">
            <a:spAutoFit/>
          </a:bodyPr>
          <a:lstStyle/>
          <a:p>
            <a:r>
              <a:rPr lang="en-US" sz="1600" dirty="0">
                <a:solidFill>
                  <a:schemeClr val="bg1"/>
                </a:solidFill>
              </a:rPr>
              <a:t>Droop growth function</a:t>
            </a:r>
          </a:p>
        </p:txBody>
      </p:sp>
      <p:sp>
        <p:nvSpPr>
          <p:cNvPr id="18" name="TextBox 17">
            <a:extLst>
              <a:ext uri="{FF2B5EF4-FFF2-40B4-BE49-F238E27FC236}">
                <a16:creationId xmlns:a16="http://schemas.microsoft.com/office/drawing/2014/main" id="{CFDFF196-9508-B441-B402-8898173900CA}"/>
              </a:ext>
            </a:extLst>
          </p:cNvPr>
          <p:cNvSpPr txBox="1"/>
          <p:nvPr/>
        </p:nvSpPr>
        <p:spPr>
          <a:xfrm>
            <a:off x="5328064" y="3272660"/>
            <a:ext cx="2830286" cy="338554"/>
          </a:xfrm>
          <a:prstGeom prst="rect">
            <a:avLst/>
          </a:prstGeom>
          <a:solidFill>
            <a:schemeClr val="accent1"/>
          </a:solidFill>
        </p:spPr>
        <p:txBody>
          <a:bodyPr wrap="square" rtlCol="0">
            <a:spAutoFit/>
          </a:bodyPr>
          <a:lstStyle/>
          <a:p>
            <a:r>
              <a:rPr lang="en-US" sz="1600" dirty="0">
                <a:solidFill>
                  <a:schemeClr val="bg1"/>
                </a:solidFill>
              </a:rPr>
              <a:t>P-I cure w/photoinhibition</a:t>
            </a:r>
          </a:p>
        </p:txBody>
      </p:sp>
      <p:sp>
        <p:nvSpPr>
          <p:cNvPr id="19" name="TextBox 18">
            <a:extLst>
              <a:ext uri="{FF2B5EF4-FFF2-40B4-BE49-F238E27FC236}">
                <a16:creationId xmlns:a16="http://schemas.microsoft.com/office/drawing/2014/main" id="{3B505897-3543-9449-A903-9C719776A73A}"/>
              </a:ext>
            </a:extLst>
          </p:cNvPr>
          <p:cNvSpPr txBox="1"/>
          <p:nvPr/>
        </p:nvSpPr>
        <p:spPr>
          <a:xfrm>
            <a:off x="9288842" y="2851213"/>
            <a:ext cx="2249831" cy="338554"/>
          </a:xfrm>
          <a:prstGeom prst="rect">
            <a:avLst/>
          </a:prstGeom>
          <a:solidFill>
            <a:schemeClr val="accent1"/>
          </a:solidFill>
        </p:spPr>
        <p:txBody>
          <a:bodyPr wrap="square" rtlCol="0">
            <a:spAutoFit/>
          </a:bodyPr>
          <a:lstStyle/>
          <a:p>
            <a:r>
              <a:rPr lang="en-US" sz="1600" dirty="0">
                <a:solidFill>
                  <a:schemeClr val="bg1"/>
                </a:solidFill>
              </a:rPr>
              <a:t>Temperature niches</a:t>
            </a:r>
          </a:p>
        </p:txBody>
      </p:sp>
      <p:sp>
        <p:nvSpPr>
          <p:cNvPr id="28" name="TextBox 27">
            <a:extLst>
              <a:ext uri="{FF2B5EF4-FFF2-40B4-BE49-F238E27FC236}">
                <a16:creationId xmlns:a16="http://schemas.microsoft.com/office/drawing/2014/main" id="{95250AA9-206D-4447-B8AE-C770C664A9C6}"/>
              </a:ext>
            </a:extLst>
          </p:cNvPr>
          <p:cNvSpPr txBox="1"/>
          <p:nvPr/>
        </p:nvSpPr>
        <p:spPr>
          <a:xfrm>
            <a:off x="5328064" y="6622522"/>
            <a:ext cx="7808128" cy="307777"/>
          </a:xfrm>
          <a:prstGeom prst="rect">
            <a:avLst/>
          </a:prstGeom>
          <a:noFill/>
        </p:spPr>
        <p:txBody>
          <a:bodyPr wrap="square" rtlCol="0">
            <a:spAutoFit/>
          </a:bodyPr>
          <a:lstStyle/>
          <a:p>
            <a:r>
              <a:rPr lang="en-US" sz="1400" dirty="0" err="1"/>
              <a:t>Litchman</a:t>
            </a:r>
            <a:r>
              <a:rPr lang="en-US" sz="1400" dirty="0"/>
              <a:t> and </a:t>
            </a:r>
            <a:r>
              <a:rPr lang="en-US" sz="1400" dirty="0" err="1"/>
              <a:t>Klausmeir</a:t>
            </a:r>
            <a:r>
              <a:rPr lang="en-US" sz="1400" dirty="0"/>
              <a:t>. (2008). </a:t>
            </a:r>
            <a:r>
              <a:rPr lang="en-US" sz="1400" i="1" dirty="0"/>
              <a:t>ARES</a:t>
            </a:r>
            <a:r>
              <a:rPr lang="en-US" sz="1400" dirty="0"/>
              <a:t>. and Thomas et al. (2012). </a:t>
            </a:r>
            <a:r>
              <a:rPr lang="en-US" sz="1400" i="1" dirty="0"/>
              <a:t>Science</a:t>
            </a:r>
            <a:r>
              <a:rPr lang="en-US" sz="1400" dirty="0"/>
              <a:t>. </a:t>
            </a:r>
          </a:p>
        </p:txBody>
      </p:sp>
    </p:spTree>
    <p:extLst>
      <p:ext uri="{BB962C8B-B14F-4D97-AF65-F5344CB8AC3E}">
        <p14:creationId xmlns:p14="http://schemas.microsoft.com/office/powerpoint/2010/main" val="77514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C355F3F-B508-9C4A-9A50-F1301DEFDD59}"/>
              </a:ext>
            </a:extLst>
          </p:cNvPr>
          <p:cNvSpPr/>
          <p:nvPr/>
        </p:nvSpPr>
        <p:spPr>
          <a:xfrm>
            <a:off x="0" y="1095508"/>
            <a:ext cx="4606534" cy="5016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25931" y="2856158"/>
            <a:ext cx="3754671" cy="2528515"/>
          </a:xfrm>
        </p:spPr>
        <p:txBody>
          <a:bodyPr vert="horz" lIns="109728" tIns="109728" rIns="109728" bIns="91440" rtlCol="0" anchor="b">
            <a:noAutofit/>
          </a:bodyPr>
          <a:lstStyle/>
          <a:p>
            <a:pPr algn="ctr"/>
            <a:r>
              <a:rPr lang="en-US" sz="3300" b="0" dirty="0">
                <a:solidFill>
                  <a:srgbClr val="243441"/>
                </a:solidFill>
                <a:latin typeface="+mn-lt"/>
              </a:rPr>
              <a:t>QUICK INTRO/</a:t>
            </a:r>
            <a:br>
              <a:rPr lang="en-US" sz="3300" b="0" dirty="0">
                <a:solidFill>
                  <a:srgbClr val="243441"/>
                </a:solidFill>
                <a:latin typeface="+mn-lt"/>
              </a:rPr>
            </a:br>
            <a:r>
              <a:rPr lang="en-US" sz="3300" b="0" dirty="0">
                <a:solidFill>
                  <a:srgbClr val="243441"/>
                </a:solidFill>
                <a:latin typeface="+mn-lt"/>
              </a:rPr>
              <a:t>REFRESHER TO PLANKTON COMPETITION THEORY</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9E6F7717-A2D9-8043-896A-F9EEE0BAD54C}"/>
              </a:ext>
            </a:extLst>
          </p:cNvPr>
          <p:cNvPicPr>
            <a:picLocks noChangeAspect="1"/>
          </p:cNvPicPr>
          <p:nvPr/>
        </p:nvPicPr>
        <p:blipFill>
          <a:blip r:embed="rId3"/>
          <a:stretch>
            <a:fillRect/>
          </a:stretch>
        </p:blipFill>
        <p:spPr>
          <a:xfrm>
            <a:off x="4819238" y="398182"/>
            <a:ext cx="3545873" cy="2163676"/>
          </a:xfrm>
          <a:prstGeom prst="rect">
            <a:avLst/>
          </a:prstGeom>
        </p:spPr>
      </p:pic>
      <p:pic>
        <p:nvPicPr>
          <p:cNvPr id="13" name="Picture 12" descr="Chart, line chart, histogram&#10;&#10;Description automatically generated">
            <a:extLst>
              <a:ext uri="{FF2B5EF4-FFF2-40B4-BE49-F238E27FC236}">
                <a16:creationId xmlns:a16="http://schemas.microsoft.com/office/drawing/2014/main" id="{A0D58B22-D0E6-3B4C-8949-8C0847CA2CE8}"/>
              </a:ext>
            </a:extLst>
          </p:cNvPr>
          <p:cNvPicPr>
            <a:picLocks noChangeAspect="1"/>
          </p:cNvPicPr>
          <p:nvPr/>
        </p:nvPicPr>
        <p:blipFill>
          <a:blip r:embed="rId4"/>
          <a:stretch>
            <a:fillRect/>
          </a:stretch>
        </p:blipFill>
        <p:spPr>
          <a:xfrm>
            <a:off x="4809844" y="3720148"/>
            <a:ext cx="3545873" cy="2161619"/>
          </a:xfrm>
          <a:prstGeom prst="rect">
            <a:avLst/>
          </a:prstGeom>
        </p:spPr>
      </p:pic>
      <p:pic>
        <p:nvPicPr>
          <p:cNvPr id="14" name="Picture 13" descr="Chart, diagram&#10;&#10;Description automatically generated">
            <a:extLst>
              <a:ext uri="{FF2B5EF4-FFF2-40B4-BE49-F238E27FC236}">
                <a16:creationId xmlns:a16="http://schemas.microsoft.com/office/drawing/2014/main" id="{A54F60E7-B0E0-9E4B-AF49-E005FE6C02B6}"/>
              </a:ext>
            </a:extLst>
          </p:cNvPr>
          <p:cNvPicPr>
            <a:picLocks noChangeAspect="1"/>
          </p:cNvPicPr>
          <p:nvPr/>
        </p:nvPicPr>
        <p:blipFill rotWithShape="1">
          <a:blip r:embed="rId5"/>
          <a:srcRect r="7775"/>
          <a:stretch/>
        </p:blipFill>
        <p:spPr>
          <a:xfrm>
            <a:off x="8446445" y="2960393"/>
            <a:ext cx="3545873" cy="3223800"/>
          </a:xfrm>
          <a:prstGeom prst="rect">
            <a:avLst/>
          </a:prstGeom>
        </p:spPr>
      </p:pic>
      <p:pic>
        <p:nvPicPr>
          <p:cNvPr id="15" name="Picture 14" descr="A picture containing diagram&#10;&#10;Description automatically generated">
            <a:extLst>
              <a:ext uri="{FF2B5EF4-FFF2-40B4-BE49-F238E27FC236}">
                <a16:creationId xmlns:a16="http://schemas.microsoft.com/office/drawing/2014/main" id="{36A7482F-2D9D-4E4D-BCF6-72F88D51F570}"/>
              </a:ext>
            </a:extLst>
          </p:cNvPr>
          <p:cNvPicPr>
            <a:picLocks noChangeAspect="1"/>
          </p:cNvPicPr>
          <p:nvPr/>
        </p:nvPicPr>
        <p:blipFill>
          <a:blip r:embed="rId6"/>
          <a:stretch>
            <a:fillRect/>
          </a:stretch>
        </p:blipFill>
        <p:spPr>
          <a:xfrm>
            <a:off x="8604662" y="214829"/>
            <a:ext cx="3454292" cy="2163677"/>
          </a:xfrm>
          <a:prstGeom prst="rect">
            <a:avLst/>
          </a:prstGeom>
        </p:spPr>
      </p:pic>
      <p:sp>
        <p:nvSpPr>
          <p:cNvPr id="4" name="TextBox 3">
            <a:extLst>
              <a:ext uri="{FF2B5EF4-FFF2-40B4-BE49-F238E27FC236}">
                <a16:creationId xmlns:a16="http://schemas.microsoft.com/office/drawing/2014/main" id="{71DF0C17-2B46-BC4E-A107-87A13E345C03}"/>
              </a:ext>
            </a:extLst>
          </p:cNvPr>
          <p:cNvSpPr txBox="1"/>
          <p:nvPr/>
        </p:nvSpPr>
        <p:spPr>
          <a:xfrm>
            <a:off x="4980224" y="81589"/>
            <a:ext cx="3525965" cy="338554"/>
          </a:xfrm>
          <a:prstGeom prst="rect">
            <a:avLst/>
          </a:prstGeom>
          <a:solidFill>
            <a:schemeClr val="accent1"/>
          </a:solidFill>
        </p:spPr>
        <p:txBody>
          <a:bodyPr wrap="square" rtlCol="0">
            <a:spAutoFit/>
          </a:bodyPr>
          <a:lstStyle/>
          <a:p>
            <a:r>
              <a:rPr lang="en-US" sz="1600" dirty="0">
                <a:solidFill>
                  <a:schemeClr val="bg1"/>
                </a:solidFill>
              </a:rPr>
              <a:t>Michaelis-Menten Uptake Kinetics</a:t>
            </a:r>
          </a:p>
        </p:txBody>
      </p:sp>
      <p:sp>
        <p:nvSpPr>
          <p:cNvPr id="5" name="TextBox 4">
            <a:extLst>
              <a:ext uri="{FF2B5EF4-FFF2-40B4-BE49-F238E27FC236}">
                <a16:creationId xmlns:a16="http://schemas.microsoft.com/office/drawing/2014/main" id="{7A2AC7B3-BB92-9040-BF72-9C992F5F4264}"/>
              </a:ext>
            </a:extLst>
          </p:cNvPr>
          <p:cNvSpPr txBox="1"/>
          <p:nvPr/>
        </p:nvSpPr>
        <p:spPr>
          <a:xfrm>
            <a:off x="9286067" y="81589"/>
            <a:ext cx="2462277" cy="338554"/>
          </a:xfrm>
          <a:prstGeom prst="rect">
            <a:avLst/>
          </a:prstGeom>
          <a:solidFill>
            <a:schemeClr val="accent1"/>
          </a:solidFill>
        </p:spPr>
        <p:txBody>
          <a:bodyPr wrap="square" rtlCol="0">
            <a:spAutoFit/>
          </a:bodyPr>
          <a:lstStyle/>
          <a:p>
            <a:r>
              <a:rPr lang="en-US" sz="1600" dirty="0">
                <a:solidFill>
                  <a:schemeClr val="bg1"/>
                </a:solidFill>
              </a:rPr>
              <a:t>Droop growth function</a:t>
            </a:r>
          </a:p>
        </p:txBody>
      </p:sp>
      <p:sp>
        <p:nvSpPr>
          <p:cNvPr id="18" name="TextBox 17">
            <a:extLst>
              <a:ext uri="{FF2B5EF4-FFF2-40B4-BE49-F238E27FC236}">
                <a16:creationId xmlns:a16="http://schemas.microsoft.com/office/drawing/2014/main" id="{CFDFF196-9508-B441-B402-8898173900CA}"/>
              </a:ext>
            </a:extLst>
          </p:cNvPr>
          <p:cNvSpPr txBox="1"/>
          <p:nvPr/>
        </p:nvSpPr>
        <p:spPr>
          <a:xfrm>
            <a:off x="5328064" y="3272660"/>
            <a:ext cx="2830286" cy="338554"/>
          </a:xfrm>
          <a:prstGeom prst="rect">
            <a:avLst/>
          </a:prstGeom>
          <a:solidFill>
            <a:schemeClr val="accent1"/>
          </a:solidFill>
        </p:spPr>
        <p:txBody>
          <a:bodyPr wrap="square" rtlCol="0">
            <a:spAutoFit/>
          </a:bodyPr>
          <a:lstStyle/>
          <a:p>
            <a:r>
              <a:rPr lang="en-US" sz="1600" dirty="0">
                <a:solidFill>
                  <a:schemeClr val="bg1"/>
                </a:solidFill>
              </a:rPr>
              <a:t>P-I cure w/photoinhibition</a:t>
            </a:r>
          </a:p>
        </p:txBody>
      </p:sp>
      <p:sp>
        <p:nvSpPr>
          <p:cNvPr id="19" name="TextBox 18">
            <a:extLst>
              <a:ext uri="{FF2B5EF4-FFF2-40B4-BE49-F238E27FC236}">
                <a16:creationId xmlns:a16="http://schemas.microsoft.com/office/drawing/2014/main" id="{3B505897-3543-9449-A903-9C719776A73A}"/>
              </a:ext>
            </a:extLst>
          </p:cNvPr>
          <p:cNvSpPr txBox="1"/>
          <p:nvPr/>
        </p:nvSpPr>
        <p:spPr>
          <a:xfrm>
            <a:off x="9288842" y="2851213"/>
            <a:ext cx="2249831" cy="338554"/>
          </a:xfrm>
          <a:prstGeom prst="rect">
            <a:avLst/>
          </a:prstGeom>
          <a:solidFill>
            <a:schemeClr val="accent1"/>
          </a:solidFill>
        </p:spPr>
        <p:txBody>
          <a:bodyPr wrap="square" rtlCol="0">
            <a:spAutoFit/>
          </a:bodyPr>
          <a:lstStyle/>
          <a:p>
            <a:r>
              <a:rPr lang="en-US" sz="1600" dirty="0">
                <a:solidFill>
                  <a:schemeClr val="bg1"/>
                </a:solidFill>
              </a:rPr>
              <a:t>Temperature niches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11C77B-7FE7-7C47-B381-0E36FAB83644}"/>
                  </a:ext>
                </a:extLst>
              </p:cNvPr>
              <p:cNvSpPr txBox="1"/>
              <p:nvPr/>
            </p:nvSpPr>
            <p:spPr>
              <a:xfrm>
                <a:off x="5575789" y="2590498"/>
                <a:ext cx="2033890" cy="523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243441"/>
                          </a:solidFill>
                          <a:latin typeface="Cambria Math" panose="02040503050406030204" pitchFamily="18" charset="0"/>
                        </a:rPr>
                        <m:t>𝑣</m:t>
                      </m:r>
                      <m:d>
                        <m:dPr>
                          <m:ctrlPr>
                            <a:rPr lang="en-US" b="0" i="1" smtClean="0">
                              <a:solidFill>
                                <a:srgbClr val="243441"/>
                              </a:solidFill>
                              <a:latin typeface="Cambria Math" panose="02040503050406030204" pitchFamily="18" charset="0"/>
                            </a:rPr>
                          </m:ctrlPr>
                        </m:dPr>
                        <m:e>
                          <m:r>
                            <a:rPr lang="en-US" b="0" i="1" smtClean="0">
                              <a:solidFill>
                                <a:srgbClr val="243441"/>
                              </a:solidFill>
                              <a:latin typeface="Cambria Math" panose="02040503050406030204" pitchFamily="18" charset="0"/>
                            </a:rPr>
                            <m:t>𝑅</m:t>
                          </m:r>
                        </m:e>
                      </m:d>
                      <m:r>
                        <a:rPr lang="en-US" b="0" i="1" smtClean="0">
                          <a:solidFill>
                            <a:srgbClr val="243441"/>
                          </a:solidFill>
                          <a:latin typeface="Cambria Math" panose="02040503050406030204" pitchFamily="18" charset="0"/>
                        </a:rPr>
                        <m:t>= </m:t>
                      </m:r>
                      <m:sSub>
                        <m:sSubPr>
                          <m:ctrlPr>
                            <a:rPr lang="en-US" b="0" i="1" smtClean="0">
                              <a:solidFill>
                                <a:srgbClr val="243441"/>
                              </a:solidFill>
                              <a:latin typeface="Cambria Math" panose="02040503050406030204" pitchFamily="18" charset="0"/>
                            </a:rPr>
                          </m:ctrlPr>
                        </m:sSubPr>
                        <m:e>
                          <m:r>
                            <a:rPr lang="en-US" b="0" i="1" smtClean="0">
                              <a:solidFill>
                                <a:srgbClr val="243441"/>
                              </a:solidFill>
                              <a:latin typeface="Cambria Math" panose="02040503050406030204" pitchFamily="18" charset="0"/>
                            </a:rPr>
                            <m:t>𝑣</m:t>
                          </m:r>
                        </m:e>
                        <m:sub>
                          <m:r>
                            <a:rPr lang="en-US" b="0" i="1" smtClean="0">
                              <a:solidFill>
                                <a:srgbClr val="243441"/>
                              </a:solidFill>
                              <a:latin typeface="Cambria Math" panose="02040503050406030204" pitchFamily="18" charset="0"/>
                            </a:rPr>
                            <m:t>𝑚𝑎𝑥</m:t>
                          </m:r>
                        </m:sub>
                      </m:sSub>
                      <m:f>
                        <m:fPr>
                          <m:ctrlPr>
                            <a:rPr lang="en-US" b="0" i="1" smtClean="0">
                              <a:solidFill>
                                <a:srgbClr val="243441"/>
                              </a:solidFill>
                              <a:latin typeface="Cambria Math" panose="02040503050406030204" pitchFamily="18" charset="0"/>
                            </a:rPr>
                          </m:ctrlPr>
                        </m:fPr>
                        <m:num>
                          <m:r>
                            <a:rPr lang="en-US" b="0" i="1" smtClean="0">
                              <a:solidFill>
                                <a:srgbClr val="243441"/>
                              </a:solidFill>
                              <a:latin typeface="Cambria Math" panose="02040503050406030204" pitchFamily="18" charset="0"/>
                            </a:rPr>
                            <m:t>𝑅</m:t>
                          </m:r>
                        </m:num>
                        <m:den>
                          <m:r>
                            <a:rPr lang="en-US" b="0" i="1" smtClean="0">
                              <a:solidFill>
                                <a:srgbClr val="243441"/>
                              </a:solidFill>
                              <a:latin typeface="Cambria Math" panose="02040503050406030204" pitchFamily="18" charset="0"/>
                            </a:rPr>
                            <m:t>𝑅</m:t>
                          </m:r>
                          <m:r>
                            <a:rPr lang="en-US" b="0" i="1" smtClean="0">
                              <a:solidFill>
                                <a:srgbClr val="243441"/>
                              </a:solidFill>
                              <a:latin typeface="Cambria Math" panose="02040503050406030204" pitchFamily="18" charset="0"/>
                            </a:rPr>
                            <m:t>+</m:t>
                          </m:r>
                          <m:r>
                            <a:rPr lang="en-US" b="0" i="1" smtClean="0">
                              <a:solidFill>
                                <a:srgbClr val="243441"/>
                              </a:solidFill>
                              <a:latin typeface="Cambria Math" panose="02040503050406030204" pitchFamily="18" charset="0"/>
                            </a:rPr>
                            <m:t>𝐾</m:t>
                          </m:r>
                        </m:den>
                      </m:f>
                    </m:oMath>
                  </m:oMathPara>
                </a14:m>
                <a:endParaRPr lang="en-US" dirty="0">
                  <a:solidFill>
                    <a:srgbClr val="243441"/>
                  </a:solidFill>
                </a:endParaRPr>
              </a:p>
            </p:txBody>
          </p:sp>
        </mc:Choice>
        <mc:Fallback xmlns="">
          <p:sp>
            <p:nvSpPr>
              <p:cNvPr id="20" name="TextBox 19">
                <a:extLst>
                  <a:ext uri="{FF2B5EF4-FFF2-40B4-BE49-F238E27FC236}">
                    <a16:creationId xmlns:a16="http://schemas.microsoft.com/office/drawing/2014/main" id="{EA11C77B-7FE7-7C47-B381-0E36FAB83644}"/>
                  </a:ext>
                </a:extLst>
              </p:cNvPr>
              <p:cNvSpPr txBox="1">
                <a:spLocks noRot="1" noChangeAspect="1" noMove="1" noResize="1" noEditPoints="1" noAdjustHandles="1" noChangeArrowheads="1" noChangeShapeType="1" noTextEdit="1"/>
              </p:cNvSpPr>
              <p:nvPr/>
            </p:nvSpPr>
            <p:spPr>
              <a:xfrm>
                <a:off x="5575789" y="2590498"/>
                <a:ext cx="2033890" cy="523157"/>
              </a:xfrm>
              <a:prstGeom prst="rect">
                <a:avLst/>
              </a:prstGeom>
              <a:blipFill>
                <a:blip r:embed="rId7"/>
                <a:stretch>
                  <a:fillRect l="-621" t="-2381" r="-621"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2667C28-ADA3-A041-ADCC-95FC689A48BC}"/>
                  </a:ext>
                </a:extLst>
              </p:cNvPr>
              <p:cNvSpPr txBox="1"/>
              <p:nvPr/>
            </p:nvSpPr>
            <p:spPr>
              <a:xfrm>
                <a:off x="4829752" y="5921915"/>
                <a:ext cx="3525965" cy="4373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243441"/>
                          </a:solidFill>
                          <a:latin typeface="Cambria Math" panose="02040503050406030204" pitchFamily="18" charset="0"/>
                        </a:rPr>
                        <m:t>𝑃</m:t>
                      </m:r>
                      <m:d>
                        <m:dPr>
                          <m:ctrlPr>
                            <a:rPr lang="en-US" b="0" i="1" smtClean="0">
                              <a:solidFill>
                                <a:srgbClr val="243441"/>
                              </a:solidFill>
                              <a:latin typeface="Cambria Math" panose="02040503050406030204" pitchFamily="18" charset="0"/>
                            </a:rPr>
                          </m:ctrlPr>
                        </m:dPr>
                        <m:e>
                          <m:r>
                            <a:rPr lang="en-US" b="0" i="1" smtClean="0">
                              <a:solidFill>
                                <a:srgbClr val="243441"/>
                              </a:solidFill>
                              <a:latin typeface="Cambria Math" panose="02040503050406030204" pitchFamily="18" charset="0"/>
                            </a:rPr>
                            <m:t>𝐼</m:t>
                          </m:r>
                        </m:e>
                      </m:d>
                      <m:r>
                        <a:rPr lang="en-US" b="0" i="1" smtClean="0">
                          <a:solidFill>
                            <a:srgbClr val="243441"/>
                          </a:solidFill>
                          <a:latin typeface="Cambria Math" panose="02040503050406030204" pitchFamily="18" charset="0"/>
                        </a:rPr>
                        <m:t>= </m:t>
                      </m:r>
                      <m:sSub>
                        <m:sSubPr>
                          <m:ctrlPr>
                            <a:rPr lang="en-US" b="0" i="1" smtClean="0">
                              <a:solidFill>
                                <a:srgbClr val="243441"/>
                              </a:solidFill>
                              <a:latin typeface="Cambria Math" panose="02040503050406030204" pitchFamily="18" charset="0"/>
                            </a:rPr>
                          </m:ctrlPr>
                        </m:sSubPr>
                        <m:e>
                          <m:r>
                            <a:rPr lang="en-US" b="0" i="1" smtClean="0">
                              <a:solidFill>
                                <a:srgbClr val="243441"/>
                              </a:solidFill>
                              <a:latin typeface="Cambria Math" panose="02040503050406030204" pitchFamily="18" charset="0"/>
                            </a:rPr>
                            <m:t>𝑃</m:t>
                          </m:r>
                        </m:e>
                        <m:sub>
                          <m:r>
                            <a:rPr lang="en-US" b="0" i="1" smtClean="0">
                              <a:solidFill>
                                <a:srgbClr val="243441"/>
                              </a:solidFill>
                              <a:latin typeface="Cambria Math" panose="02040503050406030204" pitchFamily="18" charset="0"/>
                            </a:rPr>
                            <m:t>𝑚𝑎𝑥</m:t>
                          </m:r>
                        </m:sub>
                      </m:sSub>
                      <m:r>
                        <a:rPr lang="en-US" b="0" i="1" smtClean="0">
                          <a:solidFill>
                            <a:srgbClr val="243441"/>
                          </a:solidFill>
                          <a:latin typeface="Cambria Math" panose="02040503050406030204" pitchFamily="18" charset="0"/>
                        </a:rPr>
                        <m:t>(1−</m:t>
                      </m:r>
                      <m:sSup>
                        <m:sSupPr>
                          <m:ctrlPr>
                            <a:rPr lang="en-US" b="0" i="1" smtClean="0">
                              <a:solidFill>
                                <a:srgbClr val="243441"/>
                              </a:solidFill>
                              <a:latin typeface="Cambria Math" panose="02040503050406030204" pitchFamily="18" charset="0"/>
                            </a:rPr>
                          </m:ctrlPr>
                        </m:sSupPr>
                        <m:e>
                          <m:r>
                            <a:rPr lang="en-US" b="0" i="1" smtClean="0">
                              <a:solidFill>
                                <a:srgbClr val="243441"/>
                              </a:solidFill>
                              <a:latin typeface="Cambria Math" panose="02040503050406030204" pitchFamily="18" charset="0"/>
                            </a:rPr>
                            <m:t>𝑒</m:t>
                          </m:r>
                        </m:e>
                        <m:sup>
                          <m:r>
                            <a:rPr lang="en-US" b="0" i="1" smtClean="0">
                              <a:solidFill>
                                <a:srgbClr val="243441"/>
                              </a:solidFill>
                              <a:latin typeface="Cambria Math" panose="02040503050406030204" pitchFamily="18" charset="0"/>
                            </a:rPr>
                            <m:t>−</m:t>
                          </m:r>
                          <m:r>
                            <a:rPr lang="en-US" b="0" i="1" smtClean="0">
                              <a:solidFill>
                                <a:srgbClr val="243441"/>
                              </a:solidFill>
                              <a:latin typeface="Cambria Math" panose="02040503050406030204" pitchFamily="18" charset="0"/>
                              <a:ea typeface="Cambria Math" panose="02040503050406030204" pitchFamily="18" charset="0"/>
                            </a:rPr>
                            <m:t>𝛼</m:t>
                          </m:r>
                          <m:f>
                            <m:fPr>
                              <m:ctrlPr>
                                <a:rPr lang="en-US" b="0" i="1" smtClean="0">
                                  <a:solidFill>
                                    <a:srgbClr val="243441"/>
                                  </a:solidFill>
                                  <a:latin typeface="Cambria Math" panose="02040503050406030204" pitchFamily="18" charset="0"/>
                                  <a:ea typeface="Cambria Math" panose="02040503050406030204" pitchFamily="18" charset="0"/>
                                </a:rPr>
                              </m:ctrlPr>
                            </m:fPr>
                            <m:num>
                              <m:r>
                                <a:rPr lang="en-US" b="0" i="1" smtClean="0">
                                  <a:solidFill>
                                    <a:srgbClr val="243441"/>
                                  </a:solidFill>
                                  <a:latin typeface="Cambria Math" panose="02040503050406030204" pitchFamily="18" charset="0"/>
                                  <a:ea typeface="Cambria Math" panose="02040503050406030204" pitchFamily="18" charset="0"/>
                                </a:rPr>
                                <m:t>𝐼</m:t>
                              </m:r>
                            </m:num>
                            <m:den>
                              <m:sSub>
                                <m:sSubPr>
                                  <m:ctrlPr>
                                    <a:rPr lang="en-US" b="0" i="1" smtClean="0">
                                      <a:solidFill>
                                        <a:srgbClr val="243441"/>
                                      </a:solidFill>
                                      <a:latin typeface="Cambria Math" panose="02040503050406030204" pitchFamily="18" charset="0"/>
                                      <a:ea typeface="Cambria Math" panose="02040503050406030204" pitchFamily="18" charset="0"/>
                                    </a:rPr>
                                  </m:ctrlPr>
                                </m:sSubPr>
                                <m:e>
                                  <m:r>
                                    <a:rPr lang="en-US" b="0" i="1" smtClean="0">
                                      <a:solidFill>
                                        <a:srgbClr val="243441"/>
                                      </a:solidFill>
                                      <a:latin typeface="Cambria Math" panose="02040503050406030204" pitchFamily="18" charset="0"/>
                                      <a:ea typeface="Cambria Math" panose="02040503050406030204" pitchFamily="18" charset="0"/>
                                    </a:rPr>
                                    <m:t>𝑃</m:t>
                                  </m:r>
                                </m:e>
                                <m:sub>
                                  <m:r>
                                    <a:rPr lang="en-US" b="0" i="1" smtClean="0">
                                      <a:solidFill>
                                        <a:srgbClr val="243441"/>
                                      </a:solidFill>
                                      <a:latin typeface="Cambria Math" panose="02040503050406030204" pitchFamily="18" charset="0"/>
                                      <a:ea typeface="Cambria Math" panose="02040503050406030204" pitchFamily="18" charset="0"/>
                                    </a:rPr>
                                    <m:t>𝑚𝑎𝑥</m:t>
                                  </m:r>
                                </m:sub>
                              </m:sSub>
                            </m:den>
                          </m:f>
                        </m:sup>
                      </m:sSup>
                      <m:r>
                        <a:rPr lang="en-US" b="0" i="1" smtClean="0">
                          <a:solidFill>
                            <a:srgbClr val="243441"/>
                          </a:solidFill>
                          <a:latin typeface="Cambria Math" panose="02040503050406030204" pitchFamily="18" charset="0"/>
                        </a:rPr>
                        <m:t>)</m:t>
                      </m:r>
                      <m:sSup>
                        <m:sSupPr>
                          <m:ctrlPr>
                            <a:rPr lang="en-US" i="1">
                              <a:solidFill>
                                <a:srgbClr val="243441"/>
                              </a:solidFill>
                              <a:latin typeface="Cambria Math" panose="02040503050406030204" pitchFamily="18" charset="0"/>
                            </a:rPr>
                          </m:ctrlPr>
                        </m:sSupPr>
                        <m:e>
                          <m:r>
                            <a:rPr lang="en-US" i="1">
                              <a:solidFill>
                                <a:srgbClr val="243441"/>
                              </a:solidFill>
                              <a:latin typeface="Cambria Math" panose="02040503050406030204" pitchFamily="18" charset="0"/>
                            </a:rPr>
                            <m:t>𝑒</m:t>
                          </m:r>
                        </m:e>
                        <m:sup>
                          <m:r>
                            <a:rPr lang="en-US" i="1">
                              <a:solidFill>
                                <a:srgbClr val="243441"/>
                              </a:solidFill>
                              <a:latin typeface="Cambria Math" panose="02040503050406030204" pitchFamily="18" charset="0"/>
                            </a:rPr>
                            <m:t>−</m:t>
                          </m:r>
                          <m:r>
                            <a:rPr lang="en-US" i="1" smtClean="0">
                              <a:solidFill>
                                <a:srgbClr val="243441"/>
                              </a:solidFill>
                              <a:latin typeface="Cambria Math" panose="02040503050406030204" pitchFamily="18" charset="0"/>
                              <a:ea typeface="Cambria Math" panose="02040503050406030204" pitchFamily="18" charset="0"/>
                            </a:rPr>
                            <m:t>𝛽</m:t>
                          </m:r>
                          <m:f>
                            <m:fPr>
                              <m:ctrlPr>
                                <a:rPr lang="en-US" i="1">
                                  <a:solidFill>
                                    <a:srgbClr val="243441"/>
                                  </a:solidFill>
                                  <a:latin typeface="Cambria Math" panose="02040503050406030204" pitchFamily="18" charset="0"/>
                                  <a:ea typeface="Cambria Math" panose="02040503050406030204" pitchFamily="18" charset="0"/>
                                </a:rPr>
                              </m:ctrlPr>
                            </m:fPr>
                            <m:num>
                              <m:r>
                                <a:rPr lang="en-US" i="1">
                                  <a:solidFill>
                                    <a:srgbClr val="243441"/>
                                  </a:solidFill>
                                  <a:latin typeface="Cambria Math" panose="02040503050406030204" pitchFamily="18" charset="0"/>
                                  <a:ea typeface="Cambria Math" panose="02040503050406030204" pitchFamily="18" charset="0"/>
                                </a:rPr>
                                <m:t>𝐼</m:t>
                              </m:r>
                            </m:num>
                            <m:den>
                              <m:sSub>
                                <m:sSubPr>
                                  <m:ctrlPr>
                                    <a:rPr lang="en-US" i="1">
                                      <a:solidFill>
                                        <a:srgbClr val="243441"/>
                                      </a:solidFill>
                                      <a:latin typeface="Cambria Math" panose="02040503050406030204" pitchFamily="18" charset="0"/>
                                      <a:ea typeface="Cambria Math" panose="02040503050406030204" pitchFamily="18" charset="0"/>
                                    </a:rPr>
                                  </m:ctrlPr>
                                </m:sSubPr>
                                <m:e>
                                  <m:r>
                                    <a:rPr lang="en-US" i="1">
                                      <a:solidFill>
                                        <a:srgbClr val="243441"/>
                                      </a:solidFill>
                                      <a:latin typeface="Cambria Math" panose="02040503050406030204" pitchFamily="18" charset="0"/>
                                      <a:ea typeface="Cambria Math" panose="02040503050406030204" pitchFamily="18" charset="0"/>
                                    </a:rPr>
                                    <m:t>𝑃</m:t>
                                  </m:r>
                                </m:e>
                                <m:sub>
                                  <m:r>
                                    <a:rPr lang="en-US" i="1">
                                      <a:solidFill>
                                        <a:srgbClr val="243441"/>
                                      </a:solidFill>
                                      <a:latin typeface="Cambria Math" panose="02040503050406030204" pitchFamily="18" charset="0"/>
                                      <a:ea typeface="Cambria Math" panose="02040503050406030204" pitchFamily="18" charset="0"/>
                                    </a:rPr>
                                    <m:t>𝑚𝑎𝑥</m:t>
                                  </m:r>
                                </m:sub>
                              </m:sSub>
                            </m:den>
                          </m:f>
                        </m:sup>
                      </m:sSup>
                    </m:oMath>
                  </m:oMathPara>
                </a14:m>
                <a:endParaRPr lang="en-US" dirty="0">
                  <a:solidFill>
                    <a:srgbClr val="243441"/>
                  </a:solidFill>
                </a:endParaRPr>
              </a:p>
            </p:txBody>
          </p:sp>
        </mc:Choice>
        <mc:Fallback xmlns="">
          <p:sp>
            <p:nvSpPr>
              <p:cNvPr id="22" name="TextBox 21">
                <a:extLst>
                  <a:ext uri="{FF2B5EF4-FFF2-40B4-BE49-F238E27FC236}">
                    <a16:creationId xmlns:a16="http://schemas.microsoft.com/office/drawing/2014/main" id="{92667C28-ADA3-A041-ADCC-95FC689A48BC}"/>
                  </a:ext>
                </a:extLst>
              </p:cNvPr>
              <p:cNvSpPr txBox="1">
                <a:spLocks noRot="1" noChangeAspect="1" noMove="1" noResize="1" noEditPoints="1" noAdjustHandles="1" noChangeArrowheads="1" noChangeShapeType="1" noTextEdit="1"/>
              </p:cNvSpPr>
              <p:nvPr/>
            </p:nvSpPr>
            <p:spPr>
              <a:xfrm>
                <a:off x="4829752" y="5921915"/>
                <a:ext cx="3525965" cy="437364"/>
              </a:xfrm>
              <a:prstGeom prst="rect">
                <a:avLst/>
              </a:prstGeom>
              <a:blipFill>
                <a:blip r:embed="rId8"/>
                <a:stretch>
                  <a:fillRect l="-717" t="-285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60EE6AC-B781-E043-877B-1183CA41A4C7}"/>
                  </a:ext>
                </a:extLst>
              </p:cNvPr>
              <p:cNvSpPr txBox="1"/>
              <p:nvPr/>
            </p:nvSpPr>
            <p:spPr>
              <a:xfrm>
                <a:off x="9060588" y="6140597"/>
                <a:ext cx="2817118" cy="642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243441"/>
                          </a:solidFill>
                          <a:latin typeface="Cambria Math" panose="02040503050406030204" pitchFamily="18" charset="0"/>
                          <a:ea typeface="Cambria Math" panose="02040503050406030204" pitchFamily="18" charset="0"/>
                        </a:rPr>
                        <m:t>𝜇</m:t>
                      </m:r>
                      <m:d>
                        <m:dPr>
                          <m:ctrlPr>
                            <a:rPr lang="en-US" b="0" i="1" smtClean="0">
                              <a:solidFill>
                                <a:srgbClr val="243441"/>
                              </a:solidFill>
                              <a:latin typeface="Cambria Math" panose="02040503050406030204" pitchFamily="18" charset="0"/>
                            </a:rPr>
                          </m:ctrlPr>
                        </m:dPr>
                        <m:e>
                          <m:r>
                            <a:rPr lang="en-US" b="0" i="1" smtClean="0">
                              <a:solidFill>
                                <a:srgbClr val="243441"/>
                              </a:solidFill>
                              <a:latin typeface="Cambria Math" panose="02040503050406030204" pitchFamily="18" charset="0"/>
                            </a:rPr>
                            <m:t>𝑇</m:t>
                          </m:r>
                        </m:e>
                      </m:d>
                      <m:r>
                        <a:rPr lang="en-US" b="0" i="1" smtClean="0">
                          <a:solidFill>
                            <a:srgbClr val="243441"/>
                          </a:solidFill>
                          <a:latin typeface="Cambria Math" panose="02040503050406030204" pitchFamily="18" charset="0"/>
                        </a:rPr>
                        <m:t>=</m:t>
                      </m:r>
                      <m:r>
                        <a:rPr lang="en-US" b="0" i="1" smtClean="0">
                          <a:solidFill>
                            <a:srgbClr val="243441"/>
                          </a:solidFill>
                          <a:latin typeface="Cambria Math" panose="02040503050406030204" pitchFamily="18" charset="0"/>
                        </a:rPr>
                        <m:t>𝑎</m:t>
                      </m:r>
                      <m:sSup>
                        <m:sSupPr>
                          <m:ctrlPr>
                            <a:rPr lang="en-US" b="0" i="1" smtClean="0">
                              <a:solidFill>
                                <a:srgbClr val="243441"/>
                              </a:solidFill>
                              <a:latin typeface="Cambria Math" panose="02040503050406030204" pitchFamily="18" charset="0"/>
                            </a:rPr>
                          </m:ctrlPr>
                        </m:sSupPr>
                        <m:e>
                          <m:r>
                            <a:rPr lang="en-US" b="0" i="1" smtClean="0">
                              <a:solidFill>
                                <a:srgbClr val="243441"/>
                              </a:solidFill>
                              <a:latin typeface="Cambria Math" panose="02040503050406030204" pitchFamily="18" charset="0"/>
                            </a:rPr>
                            <m:t>𝑒</m:t>
                          </m:r>
                        </m:e>
                        <m:sup>
                          <m:r>
                            <a:rPr lang="en-US" b="0" i="1" smtClean="0">
                              <a:solidFill>
                                <a:srgbClr val="243441"/>
                              </a:solidFill>
                              <a:latin typeface="Cambria Math" panose="02040503050406030204" pitchFamily="18" charset="0"/>
                            </a:rPr>
                            <m:t>𝑏𝑇</m:t>
                          </m:r>
                        </m:sup>
                      </m:sSup>
                      <m:d>
                        <m:dPr>
                          <m:begChr m:val="["/>
                          <m:endChr m:val="]"/>
                          <m:ctrlPr>
                            <a:rPr lang="en-US" b="0" i="1" smtClean="0">
                              <a:solidFill>
                                <a:srgbClr val="243441"/>
                              </a:solidFill>
                              <a:latin typeface="Cambria Math" panose="02040503050406030204" pitchFamily="18" charset="0"/>
                            </a:rPr>
                          </m:ctrlPr>
                        </m:dPr>
                        <m:e>
                          <m:r>
                            <a:rPr lang="en-US" b="0" i="1" smtClean="0">
                              <a:solidFill>
                                <a:srgbClr val="243441"/>
                              </a:solidFill>
                              <a:latin typeface="Cambria Math" panose="02040503050406030204" pitchFamily="18" charset="0"/>
                            </a:rPr>
                            <m:t>1−</m:t>
                          </m:r>
                          <m:sSup>
                            <m:sSupPr>
                              <m:ctrlPr>
                                <a:rPr lang="en-US" b="0" i="1" smtClean="0">
                                  <a:solidFill>
                                    <a:srgbClr val="243441"/>
                                  </a:solidFill>
                                  <a:latin typeface="Cambria Math" panose="02040503050406030204" pitchFamily="18" charset="0"/>
                                </a:rPr>
                              </m:ctrlPr>
                            </m:sSupPr>
                            <m:e>
                              <m:d>
                                <m:dPr>
                                  <m:ctrlPr>
                                    <a:rPr lang="en-US" b="0" i="1" smtClean="0">
                                      <a:solidFill>
                                        <a:srgbClr val="243441"/>
                                      </a:solidFill>
                                      <a:latin typeface="Cambria Math" panose="02040503050406030204" pitchFamily="18" charset="0"/>
                                    </a:rPr>
                                  </m:ctrlPr>
                                </m:dPr>
                                <m:e>
                                  <m:f>
                                    <m:fPr>
                                      <m:ctrlPr>
                                        <a:rPr lang="en-US" b="0" i="1" smtClean="0">
                                          <a:solidFill>
                                            <a:srgbClr val="243441"/>
                                          </a:solidFill>
                                          <a:latin typeface="Cambria Math" panose="02040503050406030204" pitchFamily="18" charset="0"/>
                                        </a:rPr>
                                      </m:ctrlPr>
                                    </m:fPr>
                                    <m:num>
                                      <m:r>
                                        <a:rPr lang="en-US" b="0" i="1" smtClean="0">
                                          <a:solidFill>
                                            <a:srgbClr val="243441"/>
                                          </a:solidFill>
                                          <a:latin typeface="Cambria Math" panose="02040503050406030204" pitchFamily="18" charset="0"/>
                                        </a:rPr>
                                        <m:t>𝑇</m:t>
                                      </m:r>
                                      <m:r>
                                        <a:rPr lang="en-US" b="0" i="1" smtClean="0">
                                          <a:solidFill>
                                            <a:srgbClr val="243441"/>
                                          </a:solidFill>
                                          <a:latin typeface="Cambria Math" panose="02040503050406030204" pitchFamily="18" charset="0"/>
                                        </a:rPr>
                                        <m:t>−</m:t>
                                      </m:r>
                                      <m:r>
                                        <a:rPr lang="en-US" b="0" i="1" smtClean="0">
                                          <a:solidFill>
                                            <a:srgbClr val="243441"/>
                                          </a:solidFill>
                                          <a:latin typeface="Cambria Math" panose="02040503050406030204" pitchFamily="18" charset="0"/>
                                        </a:rPr>
                                        <m:t>𝑧</m:t>
                                      </m:r>
                                    </m:num>
                                    <m:den>
                                      <m:r>
                                        <a:rPr lang="en-US" b="0" i="1" smtClean="0">
                                          <a:solidFill>
                                            <a:srgbClr val="243441"/>
                                          </a:solidFill>
                                          <a:latin typeface="Cambria Math" panose="02040503050406030204" pitchFamily="18" charset="0"/>
                                        </a:rPr>
                                        <m:t>𝑤</m:t>
                                      </m:r>
                                      <m:r>
                                        <a:rPr lang="en-US" b="0" i="1" smtClean="0">
                                          <a:solidFill>
                                            <a:srgbClr val="243441"/>
                                          </a:solidFill>
                                          <a:latin typeface="Cambria Math" panose="02040503050406030204" pitchFamily="18" charset="0"/>
                                        </a:rPr>
                                        <m:t>/2</m:t>
                                      </m:r>
                                    </m:den>
                                  </m:f>
                                </m:e>
                              </m:d>
                            </m:e>
                            <m:sup>
                              <m:r>
                                <a:rPr lang="en-US" b="0" i="1" smtClean="0">
                                  <a:solidFill>
                                    <a:srgbClr val="243441"/>
                                  </a:solidFill>
                                  <a:latin typeface="Cambria Math" panose="02040503050406030204" pitchFamily="18" charset="0"/>
                                </a:rPr>
                                <m:t>2</m:t>
                              </m:r>
                            </m:sup>
                          </m:sSup>
                        </m:e>
                      </m:d>
                    </m:oMath>
                  </m:oMathPara>
                </a14:m>
                <a:endParaRPr lang="en-US" dirty="0">
                  <a:solidFill>
                    <a:srgbClr val="243441"/>
                  </a:solidFill>
                </a:endParaRPr>
              </a:p>
            </p:txBody>
          </p:sp>
        </mc:Choice>
        <mc:Fallback xmlns="">
          <p:sp>
            <p:nvSpPr>
              <p:cNvPr id="24" name="TextBox 23">
                <a:extLst>
                  <a:ext uri="{FF2B5EF4-FFF2-40B4-BE49-F238E27FC236}">
                    <a16:creationId xmlns:a16="http://schemas.microsoft.com/office/drawing/2014/main" id="{260EE6AC-B781-E043-877B-1183CA41A4C7}"/>
                  </a:ext>
                </a:extLst>
              </p:cNvPr>
              <p:cNvSpPr txBox="1">
                <a:spLocks noRot="1" noChangeAspect="1" noMove="1" noResize="1" noEditPoints="1" noAdjustHandles="1" noChangeArrowheads="1" noChangeShapeType="1" noTextEdit="1"/>
              </p:cNvSpPr>
              <p:nvPr/>
            </p:nvSpPr>
            <p:spPr>
              <a:xfrm>
                <a:off x="9060588" y="6140597"/>
                <a:ext cx="2817118" cy="642420"/>
              </a:xfrm>
              <a:prstGeom prst="rect">
                <a:avLst/>
              </a:prstGeom>
              <a:blipFill>
                <a:blip r:embed="rId9"/>
                <a:stretch>
                  <a:fillRect l="-897"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568CEA6-6DA5-C849-8743-B847258A0548}"/>
                  </a:ext>
                </a:extLst>
              </p:cNvPr>
              <p:cNvSpPr txBox="1"/>
              <p:nvPr/>
            </p:nvSpPr>
            <p:spPr>
              <a:xfrm>
                <a:off x="9286067" y="2210330"/>
                <a:ext cx="2366161" cy="561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243441"/>
                          </a:solidFill>
                          <a:latin typeface="Cambria Math" panose="02040503050406030204" pitchFamily="18" charset="0"/>
                          <a:ea typeface="Cambria Math" panose="02040503050406030204" pitchFamily="18" charset="0"/>
                        </a:rPr>
                        <m:t>𝜇</m:t>
                      </m:r>
                      <m:d>
                        <m:dPr>
                          <m:ctrlPr>
                            <a:rPr lang="en-US" b="0" i="1" smtClean="0">
                              <a:solidFill>
                                <a:srgbClr val="243441"/>
                              </a:solidFill>
                              <a:latin typeface="Cambria Math" panose="02040503050406030204" pitchFamily="18" charset="0"/>
                            </a:rPr>
                          </m:ctrlPr>
                        </m:dPr>
                        <m:e>
                          <m:r>
                            <a:rPr lang="en-US" b="0" i="1" smtClean="0">
                              <a:solidFill>
                                <a:srgbClr val="243441"/>
                              </a:solidFill>
                              <a:latin typeface="Cambria Math" panose="02040503050406030204" pitchFamily="18" charset="0"/>
                            </a:rPr>
                            <m:t>𝑄</m:t>
                          </m:r>
                        </m:e>
                      </m:d>
                      <m:r>
                        <a:rPr lang="en-US" b="0" i="1" smtClean="0">
                          <a:solidFill>
                            <a:srgbClr val="243441"/>
                          </a:solidFill>
                          <a:latin typeface="Cambria Math" panose="02040503050406030204" pitchFamily="18" charset="0"/>
                        </a:rPr>
                        <m:t>= </m:t>
                      </m:r>
                      <m:sSub>
                        <m:sSubPr>
                          <m:ctrlPr>
                            <a:rPr lang="en-US" b="0" i="1" smtClean="0">
                              <a:solidFill>
                                <a:srgbClr val="243441"/>
                              </a:solidFill>
                              <a:latin typeface="Cambria Math" panose="02040503050406030204" pitchFamily="18" charset="0"/>
                            </a:rPr>
                          </m:ctrlPr>
                        </m:sSubPr>
                        <m:e>
                          <m:r>
                            <a:rPr lang="en-US" b="0" i="1" smtClean="0">
                              <a:solidFill>
                                <a:srgbClr val="243441"/>
                              </a:solidFill>
                              <a:latin typeface="Cambria Math" panose="02040503050406030204" pitchFamily="18" charset="0"/>
                              <a:ea typeface="Cambria Math" panose="02040503050406030204" pitchFamily="18" charset="0"/>
                            </a:rPr>
                            <m:t>𝜇</m:t>
                          </m:r>
                        </m:e>
                        <m:sub>
                          <m:r>
                            <a:rPr lang="en-US" b="0" i="1" smtClean="0">
                              <a:solidFill>
                                <a:srgbClr val="243441"/>
                              </a:solidFill>
                              <a:latin typeface="Cambria Math" panose="02040503050406030204" pitchFamily="18" charset="0"/>
                              <a:ea typeface="Cambria Math" panose="02040503050406030204" pitchFamily="18" charset="0"/>
                            </a:rPr>
                            <m:t>∞</m:t>
                          </m:r>
                        </m:sub>
                      </m:sSub>
                      <m:d>
                        <m:dPr>
                          <m:ctrlPr>
                            <a:rPr lang="en-US" b="0" i="1" smtClean="0">
                              <a:solidFill>
                                <a:srgbClr val="243441"/>
                              </a:solidFill>
                              <a:latin typeface="Cambria Math" panose="02040503050406030204" pitchFamily="18" charset="0"/>
                            </a:rPr>
                          </m:ctrlPr>
                        </m:dPr>
                        <m:e>
                          <m:r>
                            <a:rPr lang="en-US" b="0" i="1" smtClean="0">
                              <a:solidFill>
                                <a:srgbClr val="243441"/>
                              </a:solidFill>
                              <a:latin typeface="Cambria Math" panose="02040503050406030204" pitchFamily="18" charset="0"/>
                            </a:rPr>
                            <m:t>1−</m:t>
                          </m:r>
                          <m:f>
                            <m:fPr>
                              <m:ctrlPr>
                                <a:rPr lang="en-US" b="0" i="1" smtClean="0">
                                  <a:solidFill>
                                    <a:srgbClr val="243441"/>
                                  </a:solidFill>
                                  <a:latin typeface="Cambria Math" panose="02040503050406030204" pitchFamily="18" charset="0"/>
                                </a:rPr>
                              </m:ctrlPr>
                            </m:fPr>
                            <m:num>
                              <m:sSub>
                                <m:sSubPr>
                                  <m:ctrlPr>
                                    <a:rPr lang="en-US" b="0" i="1" smtClean="0">
                                      <a:solidFill>
                                        <a:srgbClr val="243441"/>
                                      </a:solidFill>
                                      <a:latin typeface="Cambria Math" panose="02040503050406030204" pitchFamily="18" charset="0"/>
                                    </a:rPr>
                                  </m:ctrlPr>
                                </m:sSubPr>
                                <m:e>
                                  <m:r>
                                    <a:rPr lang="en-US" b="0" i="1" smtClean="0">
                                      <a:solidFill>
                                        <a:srgbClr val="243441"/>
                                      </a:solidFill>
                                      <a:latin typeface="Cambria Math" panose="02040503050406030204" pitchFamily="18" charset="0"/>
                                    </a:rPr>
                                    <m:t>𝑄</m:t>
                                  </m:r>
                                </m:e>
                                <m:sub>
                                  <m:r>
                                    <a:rPr lang="en-US" b="0" i="1" smtClean="0">
                                      <a:solidFill>
                                        <a:srgbClr val="243441"/>
                                      </a:solidFill>
                                      <a:latin typeface="Cambria Math" panose="02040503050406030204" pitchFamily="18" charset="0"/>
                                    </a:rPr>
                                    <m:t>𝑚𝑖𝑛</m:t>
                                  </m:r>
                                </m:sub>
                              </m:sSub>
                            </m:num>
                            <m:den>
                              <m:r>
                                <a:rPr lang="en-US" b="0" i="1" smtClean="0">
                                  <a:solidFill>
                                    <a:srgbClr val="243441"/>
                                  </a:solidFill>
                                  <a:latin typeface="Cambria Math" panose="02040503050406030204" pitchFamily="18" charset="0"/>
                                </a:rPr>
                                <m:t>𝑄</m:t>
                              </m:r>
                            </m:den>
                          </m:f>
                        </m:e>
                      </m:d>
                    </m:oMath>
                  </m:oMathPara>
                </a14:m>
                <a:endParaRPr lang="en-US" dirty="0">
                  <a:solidFill>
                    <a:srgbClr val="243441"/>
                  </a:solidFill>
                </a:endParaRPr>
              </a:p>
            </p:txBody>
          </p:sp>
        </mc:Choice>
        <mc:Fallback xmlns="">
          <p:sp>
            <p:nvSpPr>
              <p:cNvPr id="26" name="TextBox 25">
                <a:extLst>
                  <a:ext uri="{FF2B5EF4-FFF2-40B4-BE49-F238E27FC236}">
                    <a16:creationId xmlns:a16="http://schemas.microsoft.com/office/drawing/2014/main" id="{6568CEA6-6DA5-C849-8743-B847258A0548}"/>
                  </a:ext>
                </a:extLst>
              </p:cNvPr>
              <p:cNvSpPr txBox="1">
                <a:spLocks noRot="1" noChangeAspect="1" noMove="1" noResize="1" noEditPoints="1" noAdjustHandles="1" noChangeArrowheads="1" noChangeShapeType="1" noTextEdit="1"/>
              </p:cNvSpPr>
              <p:nvPr/>
            </p:nvSpPr>
            <p:spPr>
              <a:xfrm>
                <a:off x="9286067" y="2210330"/>
                <a:ext cx="2366161" cy="561629"/>
              </a:xfrm>
              <a:prstGeom prst="rect">
                <a:avLst/>
              </a:prstGeom>
              <a:blipFill>
                <a:blip r:embed="rId10"/>
                <a:stretch>
                  <a:fillRect l="-1604" t="-6667" b="-13333"/>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69DDCC11-AF49-474C-AC28-A93CFCB78916}"/>
              </a:ext>
            </a:extLst>
          </p:cNvPr>
          <p:cNvSpPr txBox="1"/>
          <p:nvPr/>
        </p:nvSpPr>
        <p:spPr>
          <a:xfrm>
            <a:off x="4602125" y="6635468"/>
            <a:ext cx="7808128" cy="276999"/>
          </a:xfrm>
          <a:prstGeom prst="rect">
            <a:avLst/>
          </a:prstGeom>
          <a:noFill/>
        </p:spPr>
        <p:txBody>
          <a:bodyPr wrap="square" rtlCol="0">
            <a:spAutoFit/>
          </a:bodyPr>
          <a:lstStyle/>
          <a:p>
            <a:r>
              <a:rPr lang="en-US" sz="1200" dirty="0" err="1"/>
              <a:t>Litchman</a:t>
            </a:r>
            <a:r>
              <a:rPr lang="en-US" sz="1200" dirty="0"/>
              <a:t> and </a:t>
            </a:r>
            <a:r>
              <a:rPr lang="en-US" sz="1200" dirty="0" err="1"/>
              <a:t>Klausmeir</a:t>
            </a:r>
            <a:r>
              <a:rPr lang="en-US" sz="1200" dirty="0"/>
              <a:t>. (2008). </a:t>
            </a:r>
            <a:r>
              <a:rPr lang="en-US" sz="1200" i="1" dirty="0"/>
              <a:t>ARES</a:t>
            </a:r>
            <a:r>
              <a:rPr lang="en-US" sz="1200" dirty="0"/>
              <a:t>. and Thomas et al. (2012). </a:t>
            </a:r>
            <a:r>
              <a:rPr lang="en-US" sz="1200" i="1" dirty="0"/>
              <a:t>Science</a:t>
            </a:r>
            <a:r>
              <a:rPr lang="en-US" sz="1200" dirty="0"/>
              <a:t>. </a:t>
            </a:r>
          </a:p>
        </p:txBody>
      </p:sp>
    </p:spTree>
    <p:extLst>
      <p:ext uri="{BB962C8B-B14F-4D97-AF65-F5344CB8AC3E}">
        <p14:creationId xmlns:p14="http://schemas.microsoft.com/office/powerpoint/2010/main" val="3534637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sz="3300" b="0" cap="all">
                <a:solidFill>
                  <a:schemeClr val="bg1"/>
                </a:solidFill>
              </a:rPr>
              <a:t>What kinds of things do I use it for?</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10;&#10;Description automatically generated">
            <a:extLst>
              <a:ext uri="{FF2B5EF4-FFF2-40B4-BE49-F238E27FC236}">
                <a16:creationId xmlns:a16="http://schemas.microsoft.com/office/drawing/2014/main" id="{2266D0ED-51EB-A34F-91F5-2A4E6E6998BE}"/>
              </a:ext>
            </a:extLst>
          </p:cNvPr>
          <p:cNvPicPr>
            <a:picLocks noChangeAspect="1"/>
          </p:cNvPicPr>
          <p:nvPr/>
        </p:nvPicPr>
        <p:blipFill rotWithShape="1">
          <a:blip r:embed="rId3"/>
          <a:srcRect t="3193" r="3130" b="-588"/>
          <a:stretch/>
        </p:blipFill>
        <p:spPr>
          <a:xfrm>
            <a:off x="4844152" y="31751"/>
            <a:ext cx="7210051" cy="6826250"/>
          </a:xfrm>
          <a:prstGeom prst="rect">
            <a:avLst/>
          </a:prstGeom>
        </p:spPr>
      </p:pic>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35C6235-462F-C145-AF5E-48BE45B9A266}"/>
              </a:ext>
            </a:extLst>
          </p:cNvPr>
          <p:cNvSpPr txBox="1"/>
          <p:nvPr/>
        </p:nvSpPr>
        <p:spPr>
          <a:xfrm>
            <a:off x="8773210" y="6581974"/>
            <a:ext cx="3453079" cy="307777"/>
          </a:xfrm>
          <a:prstGeom prst="rect">
            <a:avLst/>
          </a:prstGeom>
          <a:noFill/>
        </p:spPr>
        <p:txBody>
          <a:bodyPr wrap="square" rtlCol="0">
            <a:spAutoFit/>
          </a:bodyPr>
          <a:lstStyle/>
          <a:p>
            <a:r>
              <a:rPr lang="en-US" sz="1400" dirty="0"/>
              <a:t>Smith and Edwards. (2019). </a:t>
            </a:r>
            <a:r>
              <a:rPr lang="en-US" sz="1400" i="1" dirty="0"/>
              <a:t>Oikos. </a:t>
            </a:r>
            <a:endParaRPr lang="en-US" sz="1400" dirty="0"/>
          </a:p>
        </p:txBody>
      </p:sp>
    </p:spTree>
    <p:extLst>
      <p:ext uri="{BB962C8B-B14F-4D97-AF65-F5344CB8AC3E}">
        <p14:creationId xmlns:p14="http://schemas.microsoft.com/office/powerpoint/2010/main" val="133838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What is theoretical modeling?</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116697-F176-FF45-B025-9B532100F292}"/>
              </a:ext>
            </a:extLst>
          </p:cNvPr>
          <p:cNvSpPr>
            <a:spLocks noGrp="1"/>
          </p:cNvSpPr>
          <p:nvPr>
            <p:ph idx="1"/>
          </p:nvPr>
        </p:nvSpPr>
        <p:spPr>
          <a:xfrm>
            <a:off x="1535371" y="2883927"/>
            <a:ext cx="9935571" cy="1090146"/>
          </a:xfrm>
        </p:spPr>
        <p:txBody>
          <a:bodyPr anchor="t">
            <a:normAutofit/>
          </a:bodyPr>
          <a:lstStyle/>
          <a:p>
            <a:r>
              <a:rPr lang="en-US" i="1" dirty="0"/>
              <a:t>“Models are to theoretical problems as experiments are to empirical problems.” – </a:t>
            </a:r>
            <a:r>
              <a:rPr lang="en-US" dirty="0"/>
              <a:t>Caswell, H. (1988). </a:t>
            </a:r>
            <a:r>
              <a:rPr lang="en-US" i="1" dirty="0"/>
              <a:t>Ecological Modelling. </a:t>
            </a:r>
            <a:r>
              <a:rPr lang="en-US" dirty="0"/>
              <a:t>43: 33-44.</a:t>
            </a:r>
          </a:p>
        </p:txBody>
      </p:sp>
      <p:grpSp>
        <p:nvGrpSpPr>
          <p:cNvPr id="5" name="Group 4">
            <a:extLst>
              <a:ext uri="{FF2B5EF4-FFF2-40B4-BE49-F238E27FC236}">
                <a16:creationId xmlns:a16="http://schemas.microsoft.com/office/drawing/2014/main" id="{C919339F-BBEA-AC46-9198-81E23C6C35D9}"/>
              </a:ext>
            </a:extLst>
          </p:cNvPr>
          <p:cNvGrpSpPr/>
          <p:nvPr/>
        </p:nvGrpSpPr>
        <p:grpSpPr>
          <a:xfrm>
            <a:off x="1535371" y="4289214"/>
            <a:ext cx="9851027" cy="1836871"/>
            <a:chOff x="1102777" y="4124488"/>
            <a:chExt cx="9851027" cy="1836871"/>
          </a:xfrm>
        </p:grpSpPr>
        <p:sp>
          <p:nvSpPr>
            <p:cNvPr id="4" name="Rounded Rectangle 3">
              <a:extLst>
                <a:ext uri="{FF2B5EF4-FFF2-40B4-BE49-F238E27FC236}">
                  <a16:creationId xmlns:a16="http://schemas.microsoft.com/office/drawing/2014/main" id="{A660659F-C409-1045-9739-3ECCB2E918DF}"/>
                </a:ext>
              </a:extLst>
            </p:cNvPr>
            <p:cNvSpPr/>
            <p:nvPr/>
          </p:nvSpPr>
          <p:spPr>
            <a:xfrm>
              <a:off x="1102777" y="4124488"/>
              <a:ext cx="2175164" cy="1822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Theory</a:t>
              </a:r>
            </a:p>
          </p:txBody>
        </p:sp>
        <p:sp>
          <p:nvSpPr>
            <p:cNvPr id="11" name="Rounded Rectangle 10">
              <a:extLst>
                <a:ext uri="{FF2B5EF4-FFF2-40B4-BE49-F238E27FC236}">
                  <a16:creationId xmlns:a16="http://schemas.microsoft.com/office/drawing/2014/main" id="{234FD22B-ECF2-324A-BF77-15EB4EB6B694}"/>
                </a:ext>
              </a:extLst>
            </p:cNvPr>
            <p:cNvSpPr/>
            <p:nvPr/>
          </p:nvSpPr>
          <p:spPr>
            <a:xfrm>
              <a:off x="3661398" y="4124488"/>
              <a:ext cx="2175164" cy="1822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Math</a:t>
              </a:r>
            </a:p>
          </p:txBody>
        </p:sp>
        <p:sp>
          <p:nvSpPr>
            <p:cNvPr id="13" name="Rounded Rectangle 12">
              <a:extLst>
                <a:ext uri="{FF2B5EF4-FFF2-40B4-BE49-F238E27FC236}">
                  <a16:creationId xmlns:a16="http://schemas.microsoft.com/office/drawing/2014/main" id="{7203661D-764C-8D4A-964D-9E912445A948}"/>
                </a:ext>
              </a:extLst>
            </p:cNvPr>
            <p:cNvSpPr/>
            <p:nvPr/>
          </p:nvSpPr>
          <p:spPr>
            <a:xfrm>
              <a:off x="6220019" y="4139018"/>
              <a:ext cx="2175164" cy="1822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Hypothesis testing</a:t>
              </a:r>
            </a:p>
          </p:txBody>
        </p:sp>
        <p:sp>
          <p:nvSpPr>
            <p:cNvPr id="15" name="Rounded Rectangle 14">
              <a:extLst>
                <a:ext uri="{FF2B5EF4-FFF2-40B4-BE49-F238E27FC236}">
                  <a16:creationId xmlns:a16="http://schemas.microsoft.com/office/drawing/2014/main" id="{1691645B-94E9-594E-AA69-BC85AC12549C}"/>
                </a:ext>
              </a:extLst>
            </p:cNvPr>
            <p:cNvSpPr/>
            <p:nvPr/>
          </p:nvSpPr>
          <p:spPr>
            <a:xfrm>
              <a:off x="8778640" y="4139017"/>
              <a:ext cx="2175164" cy="18223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Repeat</a:t>
              </a:r>
            </a:p>
          </p:txBody>
        </p:sp>
      </p:grpSp>
      <p:cxnSp>
        <p:nvCxnSpPr>
          <p:cNvPr id="7" name="Straight Arrow Connector 6">
            <a:extLst>
              <a:ext uri="{FF2B5EF4-FFF2-40B4-BE49-F238E27FC236}">
                <a16:creationId xmlns:a16="http://schemas.microsoft.com/office/drawing/2014/main" id="{49B0A5C2-9F99-A844-9359-BD02B251BF3C}"/>
              </a:ext>
            </a:extLst>
          </p:cNvPr>
          <p:cNvCxnSpPr>
            <a:cxnSpLocks/>
          </p:cNvCxnSpPr>
          <p:nvPr/>
        </p:nvCxnSpPr>
        <p:spPr>
          <a:xfrm>
            <a:off x="3514383" y="5216647"/>
            <a:ext cx="858270" cy="0"/>
          </a:xfrm>
          <a:prstGeom prst="straightConnector1">
            <a:avLst/>
          </a:prstGeom>
          <a:ln w="127000">
            <a:solidFill>
              <a:srgbClr val="2D434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807FAC-A044-F645-ADF3-3F70C7446C2F}"/>
              </a:ext>
            </a:extLst>
          </p:cNvPr>
          <p:cNvCxnSpPr>
            <a:cxnSpLocks/>
          </p:cNvCxnSpPr>
          <p:nvPr/>
        </p:nvCxnSpPr>
        <p:spPr>
          <a:xfrm>
            <a:off x="6096000" y="5216647"/>
            <a:ext cx="858270" cy="0"/>
          </a:xfrm>
          <a:prstGeom prst="straightConnector1">
            <a:avLst/>
          </a:prstGeom>
          <a:ln w="127000">
            <a:solidFill>
              <a:srgbClr val="2D434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2D8AC3-3B54-A94A-AFCA-CFB36735A813}"/>
              </a:ext>
            </a:extLst>
          </p:cNvPr>
          <p:cNvCxnSpPr>
            <a:cxnSpLocks/>
          </p:cNvCxnSpPr>
          <p:nvPr/>
        </p:nvCxnSpPr>
        <p:spPr>
          <a:xfrm>
            <a:off x="8782099" y="5216647"/>
            <a:ext cx="858270" cy="0"/>
          </a:xfrm>
          <a:prstGeom prst="straightConnector1">
            <a:avLst/>
          </a:prstGeom>
          <a:ln w="127000">
            <a:solidFill>
              <a:srgbClr val="2D434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083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sz="3300" b="0" cap="all">
                <a:solidFill>
                  <a:schemeClr val="bg1"/>
                </a:solidFill>
              </a:rPr>
              <a:t>What kinds of things do I use it for?</a:t>
            </a:r>
          </a:p>
        </p:txBody>
      </p:sp>
      <p:sp>
        <p:nvSpPr>
          <p:cNvPr id="31" name="Rectangle 3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alendar&#10;&#10;Description automatically generated">
            <a:extLst>
              <a:ext uri="{FF2B5EF4-FFF2-40B4-BE49-F238E27FC236}">
                <a16:creationId xmlns:a16="http://schemas.microsoft.com/office/drawing/2014/main" id="{1FAEEDC4-6DDD-A649-8452-D9A187910150}"/>
              </a:ext>
            </a:extLst>
          </p:cNvPr>
          <p:cNvPicPr>
            <a:picLocks noChangeAspect="1"/>
          </p:cNvPicPr>
          <p:nvPr/>
        </p:nvPicPr>
        <p:blipFill>
          <a:blip r:embed="rId3"/>
          <a:stretch>
            <a:fillRect/>
          </a:stretch>
        </p:blipFill>
        <p:spPr>
          <a:xfrm>
            <a:off x="4848660" y="79717"/>
            <a:ext cx="7166746" cy="6698566"/>
          </a:xfrm>
          <a:prstGeom prst="rect">
            <a:avLst/>
          </a:prstGeom>
        </p:spPr>
      </p:pic>
      <p:sp>
        <p:nvSpPr>
          <p:cNvPr id="15" name="TextBox 14">
            <a:extLst>
              <a:ext uri="{FF2B5EF4-FFF2-40B4-BE49-F238E27FC236}">
                <a16:creationId xmlns:a16="http://schemas.microsoft.com/office/drawing/2014/main" id="{2FDDC882-AB57-A64C-B810-0232D9575D31}"/>
              </a:ext>
            </a:extLst>
          </p:cNvPr>
          <p:cNvSpPr txBox="1"/>
          <p:nvPr/>
        </p:nvSpPr>
        <p:spPr>
          <a:xfrm>
            <a:off x="9327271" y="6639783"/>
            <a:ext cx="3453079" cy="276999"/>
          </a:xfrm>
          <a:prstGeom prst="rect">
            <a:avLst/>
          </a:prstGeom>
          <a:noFill/>
        </p:spPr>
        <p:txBody>
          <a:bodyPr wrap="square" rtlCol="0">
            <a:spAutoFit/>
          </a:bodyPr>
          <a:lstStyle/>
          <a:p>
            <a:r>
              <a:rPr lang="en-US" sz="1200" dirty="0"/>
              <a:t>Smith and Edwards. (2019). </a:t>
            </a:r>
            <a:r>
              <a:rPr lang="en-US" sz="1200" i="1" dirty="0"/>
              <a:t>Oikos. </a:t>
            </a:r>
            <a:endParaRPr lang="en-US" sz="1200" dirty="0"/>
          </a:p>
        </p:txBody>
      </p:sp>
    </p:spTree>
    <p:extLst>
      <p:ext uri="{BB962C8B-B14F-4D97-AF65-F5344CB8AC3E}">
        <p14:creationId xmlns:p14="http://schemas.microsoft.com/office/powerpoint/2010/main" val="4236221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What kinds of things do I use it for?</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rawing&#10;&#10;Description automatically generated">
            <a:extLst>
              <a:ext uri="{FF2B5EF4-FFF2-40B4-BE49-F238E27FC236}">
                <a16:creationId xmlns:a16="http://schemas.microsoft.com/office/drawing/2014/main" id="{1E5FD372-2B39-3A4A-A923-0CD6CC4E348F}"/>
              </a:ext>
            </a:extLst>
          </p:cNvPr>
          <p:cNvPicPr>
            <a:picLocks noChangeAspect="1"/>
          </p:cNvPicPr>
          <p:nvPr/>
        </p:nvPicPr>
        <p:blipFill>
          <a:blip r:embed="rId3"/>
          <a:stretch>
            <a:fillRect/>
          </a:stretch>
        </p:blipFill>
        <p:spPr>
          <a:xfrm>
            <a:off x="1783684" y="2369208"/>
            <a:ext cx="9701385" cy="3789603"/>
          </a:xfrm>
          <a:prstGeom prst="rect">
            <a:avLst/>
          </a:prstGeom>
        </p:spPr>
      </p:pic>
      <p:sp>
        <p:nvSpPr>
          <p:cNvPr id="15" name="TextBox 14">
            <a:extLst>
              <a:ext uri="{FF2B5EF4-FFF2-40B4-BE49-F238E27FC236}">
                <a16:creationId xmlns:a16="http://schemas.microsoft.com/office/drawing/2014/main" id="{7DD3A1E3-FE69-2547-913B-316FC088EE74}"/>
              </a:ext>
            </a:extLst>
          </p:cNvPr>
          <p:cNvSpPr txBox="1"/>
          <p:nvPr/>
        </p:nvSpPr>
        <p:spPr>
          <a:xfrm>
            <a:off x="1294084" y="6211669"/>
            <a:ext cx="10280072" cy="646331"/>
          </a:xfrm>
          <a:prstGeom prst="rect">
            <a:avLst/>
          </a:prstGeom>
          <a:noFill/>
        </p:spPr>
        <p:txBody>
          <a:bodyPr wrap="square" rtlCol="0">
            <a:spAutoFit/>
          </a:bodyPr>
          <a:lstStyle/>
          <a:p>
            <a:r>
              <a:rPr lang="en-US" dirty="0"/>
              <a:t>Built a model that tests how phytoplankton communities in a metacommunity are affected by temperature variability and dispersal.</a:t>
            </a:r>
          </a:p>
        </p:txBody>
      </p:sp>
    </p:spTree>
    <p:extLst>
      <p:ext uri="{BB962C8B-B14F-4D97-AF65-F5344CB8AC3E}">
        <p14:creationId xmlns:p14="http://schemas.microsoft.com/office/powerpoint/2010/main" val="2674678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57648" y="-4078"/>
            <a:ext cx="3031302" cy="105654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CC6B177-0D45-4129-AAC6-121B645D0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69788"/>
            <a:ext cx="647701" cy="50978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2C3162B-47DE-4EA0-A4BE-9A143AEC6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13" y="1069788"/>
            <a:ext cx="8516959" cy="50768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CAC60-9DCB-9E4F-9298-26FE57EA00E7}"/>
              </a:ext>
            </a:extLst>
          </p:cNvPr>
          <p:cNvSpPr>
            <a:spLocks noGrp="1"/>
          </p:cNvSpPr>
          <p:nvPr>
            <p:ph type="title"/>
          </p:nvPr>
        </p:nvSpPr>
        <p:spPr>
          <a:xfrm>
            <a:off x="925554" y="1520229"/>
            <a:ext cx="7960875" cy="3311479"/>
          </a:xfrm>
        </p:spPr>
        <p:txBody>
          <a:bodyPr vert="horz" lIns="109728" tIns="109728" rIns="109728" bIns="91440" rtlCol="0" anchor="b">
            <a:normAutofit/>
          </a:bodyPr>
          <a:lstStyle/>
          <a:p>
            <a:pPr algn="l"/>
            <a:r>
              <a:rPr lang="en-US" sz="6600" b="0" cap="all" dirty="0">
                <a:solidFill>
                  <a:schemeClr val="bg1"/>
                </a:solidFill>
              </a:rPr>
              <a:t>Coding LAB </a:t>
            </a:r>
            <a:br>
              <a:rPr lang="en-US" sz="6600" b="0" cap="all" dirty="0">
                <a:solidFill>
                  <a:schemeClr val="bg1"/>
                </a:solidFill>
              </a:rPr>
            </a:br>
            <a:r>
              <a:rPr lang="en-US" sz="6600" b="0" cap="all" dirty="0">
                <a:solidFill>
                  <a:schemeClr val="bg1"/>
                </a:solidFill>
              </a:rPr>
              <a:t>Section</a:t>
            </a:r>
          </a:p>
        </p:txBody>
      </p:sp>
      <p:sp>
        <p:nvSpPr>
          <p:cNvPr id="22" name="Rectangle 21">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67615"/>
            <a:ext cx="1218590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69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Simple example</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8">
            <a:extLst>
              <a:ext uri="{FF2B5EF4-FFF2-40B4-BE49-F238E27FC236}">
                <a16:creationId xmlns:a16="http://schemas.microsoft.com/office/drawing/2014/main" id="{004A7C49-CF8D-3043-8B8E-958697CC5B06}"/>
              </a:ext>
            </a:extLst>
          </p:cNvPr>
          <p:cNvGraphicFramePr>
            <a:graphicFrameLocks noGrp="1"/>
          </p:cNvGraphicFramePr>
          <p:nvPr>
            <p:extLst>
              <p:ext uri="{D42A27DB-BD31-4B8C-83A1-F6EECF244321}">
                <p14:modId xmlns:p14="http://schemas.microsoft.com/office/powerpoint/2010/main" val="2618763856"/>
              </p:ext>
            </p:extLst>
          </p:nvPr>
        </p:nvGraphicFramePr>
        <p:xfrm>
          <a:off x="1718251" y="2391770"/>
          <a:ext cx="3916934" cy="3708400"/>
        </p:xfrm>
        <a:graphic>
          <a:graphicData uri="http://schemas.openxmlformats.org/drawingml/2006/table">
            <a:tbl>
              <a:tblPr firstRow="1" bandRow="1">
                <a:tableStyleId>{5C22544A-7EE6-4342-B048-85BDC9FD1C3A}</a:tableStyleId>
              </a:tblPr>
              <a:tblGrid>
                <a:gridCol w="855980">
                  <a:extLst>
                    <a:ext uri="{9D8B030D-6E8A-4147-A177-3AD203B41FA5}">
                      <a16:colId xmlns:a16="http://schemas.microsoft.com/office/drawing/2014/main" val="3380709149"/>
                    </a:ext>
                  </a:extLst>
                </a:gridCol>
                <a:gridCol w="3060954">
                  <a:extLst>
                    <a:ext uri="{9D8B030D-6E8A-4147-A177-3AD203B41FA5}">
                      <a16:colId xmlns:a16="http://schemas.microsoft.com/office/drawing/2014/main" val="2910483117"/>
                    </a:ext>
                  </a:extLst>
                </a:gridCol>
              </a:tblGrid>
              <a:tr h="370840">
                <a:tc>
                  <a:txBody>
                    <a:bodyPr/>
                    <a:lstStyle/>
                    <a:p>
                      <a:r>
                        <a:rPr lang="en-US" dirty="0"/>
                        <a:t>Time</a:t>
                      </a:r>
                    </a:p>
                  </a:txBody>
                  <a:tcPr/>
                </a:tc>
                <a:tc>
                  <a:txBody>
                    <a:bodyPr/>
                    <a:lstStyle/>
                    <a:p>
                      <a:r>
                        <a:rPr lang="en-US" dirty="0"/>
                        <a:t>Concentration </a:t>
                      </a:r>
                      <a:r>
                        <a:rPr lang="en-US" sz="1200" dirty="0"/>
                        <a:t>(x10^6)</a:t>
                      </a:r>
                    </a:p>
                  </a:txBody>
                  <a:tcPr/>
                </a:tc>
                <a:extLst>
                  <a:ext uri="{0D108BD9-81ED-4DB2-BD59-A6C34878D82A}">
                    <a16:rowId xmlns:a16="http://schemas.microsoft.com/office/drawing/2014/main" val="634407159"/>
                  </a:ext>
                </a:extLst>
              </a:tr>
              <a:tr h="370840">
                <a:tc>
                  <a:txBody>
                    <a:bodyPr/>
                    <a:lstStyle/>
                    <a:p>
                      <a:r>
                        <a:rPr lang="en-US" dirty="0"/>
                        <a:t>0</a:t>
                      </a:r>
                    </a:p>
                  </a:txBody>
                  <a:tcPr/>
                </a:tc>
                <a:tc>
                  <a:txBody>
                    <a:bodyPr/>
                    <a:lstStyle/>
                    <a:p>
                      <a:r>
                        <a:rPr lang="en-US" dirty="0"/>
                        <a:t>0.2162</a:t>
                      </a:r>
                    </a:p>
                  </a:txBody>
                  <a:tcPr/>
                </a:tc>
                <a:extLst>
                  <a:ext uri="{0D108BD9-81ED-4DB2-BD59-A6C34878D82A}">
                    <a16:rowId xmlns:a16="http://schemas.microsoft.com/office/drawing/2014/main" val="2057521502"/>
                  </a:ext>
                </a:extLst>
              </a:tr>
              <a:tr h="370840">
                <a:tc>
                  <a:txBody>
                    <a:bodyPr/>
                    <a:lstStyle/>
                    <a:p>
                      <a:r>
                        <a:rPr lang="en-US" dirty="0"/>
                        <a:t>2</a:t>
                      </a:r>
                    </a:p>
                  </a:txBody>
                  <a:tcPr/>
                </a:tc>
                <a:tc>
                  <a:txBody>
                    <a:bodyPr/>
                    <a:lstStyle/>
                    <a:p>
                      <a:r>
                        <a:rPr lang="en-US" dirty="0"/>
                        <a:t>1.0808</a:t>
                      </a:r>
                    </a:p>
                  </a:txBody>
                  <a:tcPr/>
                </a:tc>
                <a:extLst>
                  <a:ext uri="{0D108BD9-81ED-4DB2-BD59-A6C34878D82A}">
                    <a16:rowId xmlns:a16="http://schemas.microsoft.com/office/drawing/2014/main" val="4073750994"/>
                  </a:ext>
                </a:extLst>
              </a:tr>
              <a:tr h="370840">
                <a:tc>
                  <a:txBody>
                    <a:bodyPr/>
                    <a:lstStyle/>
                    <a:p>
                      <a:r>
                        <a:rPr lang="en-US" dirty="0"/>
                        <a:t>3</a:t>
                      </a:r>
                    </a:p>
                  </a:txBody>
                  <a:tcPr/>
                </a:tc>
                <a:tc>
                  <a:txBody>
                    <a:bodyPr/>
                    <a:lstStyle/>
                    <a:p>
                      <a:r>
                        <a:rPr lang="en-US" dirty="0"/>
                        <a:t>1.1867</a:t>
                      </a:r>
                    </a:p>
                  </a:txBody>
                  <a:tcPr/>
                </a:tc>
                <a:extLst>
                  <a:ext uri="{0D108BD9-81ED-4DB2-BD59-A6C34878D82A}">
                    <a16:rowId xmlns:a16="http://schemas.microsoft.com/office/drawing/2014/main" val="808270882"/>
                  </a:ext>
                </a:extLst>
              </a:tr>
              <a:tr h="370840">
                <a:tc>
                  <a:txBody>
                    <a:bodyPr/>
                    <a:lstStyle/>
                    <a:p>
                      <a:r>
                        <a:rPr lang="en-US" dirty="0"/>
                        <a:t>4</a:t>
                      </a:r>
                    </a:p>
                  </a:txBody>
                  <a:tcPr/>
                </a:tc>
                <a:tc>
                  <a:txBody>
                    <a:bodyPr/>
                    <a:lstStyle/>
                    <a:p>
                      <a:r>
                        <a:rPr lang="en-US" dirty="0"/>
                        <a:t>2.1595</a:t>
                      </a:r>
                    </a:p>
                  </a:txBody>
                  <a:tcPr/>
                </a:tc>
                <a:extLst>
                  <a:ext uri="{0D108BD9-81ED-4DB2-BD59-A6C34878D82A}">
                    <a16:rowId xmlns:a16="http://schemas.microsoft.com/office/drawing/2014/main" val="3135161594"/>
                  </a:ext>
                </a:extLst>
              </a:tr>
              <a:tr h="370840">
                <a:tc>
                  <a:txBody>
                    <a:bodyPr/>
                    <a:lstStyle/>
                    <a:p>
                      <a:r>
                        <a:rPr lang="en-US" dirty="0"/>
                        <a:t>5</a:t>
                      </a:r>
                    </a:p>
                  </a:txBody>
                  <a:tcPr/>
                </a:tc>
                <a:tc>
                  <a:txBody>
                    <a:bodyPr/>
                    <a:lstStyle/>
                    <a:p>
                      <a:r>
                        <a:rPr lang="en-US" dirty="0"/>
                        <a:t>6.3756</a:t>
                      </a:r>
                    </a:p>
                  </a:txBody>
                  <a:tcPr/>
                </a:tc>
                <a:extLst>
                  <a:ext uri="{0D108BD9-81ED-4DB2-BD59-A6C34878D82A}">
                    <a16:rowId xmlns:a16="http://schemas.microsoft.com/office/drawing/2014/main" val="114376796"/>
                  </a:ext>
                </a:extLst>
              </a:tr>
              <a:tr h="370840">
                <a:tc>
                  <a:txBody>
                    <a:bodyPr/>
                    <a:lstStyle/>
                    <a:p>
                      <a:r>
                        <a:rPr lang="en-US" dirty="0"/>
                        <a:t>6</a:t>
                      </a:r>
                    </a:p>
                  </a:txBody>
                  <a:tcPr/>
                </a:tc>
                <a:tc>
                  <a:txBody>
                    <a:bodyPr/>
                    <a:lstStyle/>
                    <a:p>
                      <a:r>
                        <a:rPr lang="en-US" dirty="0"/>
                        <a:t>19.4565</a:t>
                      </a:r>
                    </a:p>
                  </a:txBody>
                  <a:tcPr/>
                </a:tc>
                <a:extLst>
                  <a:ext uri="{0D108BD9-81ED-4DB2-BD59-A6C34878D82A}">
                    <a16:rowId xmlns:a16="http://schemas.microsoft.com/office/drawing/2014/main" val="2676296687"/>
                  </a:ext>
                </a:extLst>
              </a:tr>
              <a:tr h="370840">
                <a:tc>
                  <a:txBody>
                    <a:bodyPr/>
                    <a:lstStyle/>
                    <a:p>
                      <a:r>
                        <a:rPr lang="en-US" dirty="0"/>
                        <a:t>7</a:t>
                      </a:r>
                    </a:p>
                  </a:txBody>
                  <a:tcPr/>
                </a:tc>
                <a:tc>
                  <a:txBody>
                    <a:bodyPr/>
                    <a:lstStyle/>
                    <a:p>
                      <a:r>
                        <a:rPr lang="en-US" dirty="0"/>
                        <a:t>40.3202</a:t>
                      </a:r>
                    </a:p>
                  </a:txBody>
                  <a:tcPr/>
                </a:tc>
                <a:extLst>
                  <a:ext uri="{0D108BD9-81ED-4DB2-BD59-A6C34878D82A}">
                    <a16:rowId xmlns:a16="http://schemas.microsoft.com/office/drawing/2014/main" val="2716481886"/>
                  </a:ext>
                </a:extLst>
              </a:tr>
              <a:tr h="370840">
                <a:tc>
                  <a:txBody>
                    <a:bodyPr/>
                    <a:lstStyle/>
                    <a:p>
                      <a:r>
                        <a:rPr lang="en-US" dirty="0"/>
                        <a:t>8</a:t>
                      </a:r>
                    </a:p>
                  </a:txBody>
                  <a:tcPr/>
                </a:tc>
                <a:tc>
                  <a:txBody>
                    <a:bodyPr/>
                    <a:lstStyle/>
                    <a:p>
                      <a:r>
                        <a:rPr lang="en-US" dirty="0"/>
                        <a:t>81.5114</a:t>
                      </a:r>
                    </a:p>
                  </a:txBody>
                  <a:tcPr/>
                </a:tc>
                <a:extLst>
                  <a:ext uri="{0D108BD9-81ED-4DB2-BD59-A6C34878D82A}">
                    <a16:rowId xmlns:a16="http://schemas.microsoft.com/office/drawing/2014/main" val="3126250299"/>
                  </a:ext>
                </a:extLst>
              </a:tr>
              <a:tr h="370840">
                <a:tc>
                  <a:txBody>
                    <a:bodyPr/>
                    <a:lstStyle/>
                    <a:p>
                      <a:r>
                        <a:rPr lang="en-US" dirty="0"/>
                        <a:t>9</a:t>
                      </a:r>
                    </a:p>
                  </a:txBody>
                  <a:tcPr/>
                </a:tc>
                <a:tc>
                  <a:txBody>
                    <a:bodyPr/>
                    <a:lstStyle/>
                    <a:p>
                      <a:r>
                        <a:rPr lang="en-US" dirty="0"/>
                        <a:t>101.2929</a:t>
                      </a:r>
                    </a:p>
                  </a:txBody>
                  <a:tcPr/>
                </a:tc>
                <a:extLst>
                  <a:ext uri="{0D108BD9-81ED-4DB2-BD59-A6C34878D82A}">
                    <a16:rowId xmlns:a16="http://schemas.microsoft.com/office/drawing/2014/main" val="278960768"/>
                  </a:ext>
                </a:extLst>
              </a:tr>
            </a:tbl>
          </a:graphicData>
        </a:graphic>
      </p:graphicFrame>
      <p:pic>
        <p:nvPicPr>
          <p:cNvPr id="15" name="Content Placeholder 8">
            <a:extLst>
              <a:ext uri="{FF2B5EF4-FFF2-40B4-BE49-F238E27FC236}">
                <a16:creationId xmlns:a16="http://schemas.microsoft.com/office/drawing/2014/main" id="{20D34476-98FA-E94C-822A-719B88BACC23}"/>
              </a:ext>
            </a:extLst>
          </p:cNvPr>
          <p:cNvPicPr>
            <a:picLocks noGrp="1" noChangeAspect="1"/>
          </p:cNvPicPr>
          <p:nvPr>
            <p:ph idx="1"/>
          </p:nvPr>
        </p:nvPicPr>
        <p:blipFill>
          <a:blip r:embed="rId3"/>
          <a:srcRect/>
          <a:stretch/>
        </p:blipFill>
        <p:spPr>
          <a:xfrm>
            <a:off x="6446520" y="1083770"/>
            <a:ext cx="5295137" cy="5295137"/>
          </a:xfrm>
          <a:prstGeom prst="rect">
            <a:avLst/>
          </a:prstGeom>
        </p:spPr>
      </p:pic>
    </p:spTree>
    <p:extLst>
      <p:ext uri="{BB962C8B-B14F-4D97-AF65-F5344CB8AC3E}">
        <p14:creationId xmlns:p14="http://schemas.microsoft.com/office/powerpoint/2010/main" val="2755700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fontScale="90000"/>
          </a:bodyPr>
          <a:lstStyle/>
          <a:p>
            <a:r>
              <a:rPr lang="en-US" dirty="0">
                <a:solidFill>
                  <a:schemeClr val="bg1"/>
                </a:solidFill>
              </a:rPr>
              <a:t>How do we represent this mathematically?</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8">
            <a:extLst>
              <a:ext uri="{FF2B5EF4-FFF2-40B4-BE49-F238E27FC236}">
                <a16:creationId xmlns:a16="http://schemas.microsoft.com/office/drawing/2014/main" id="{BDF20516-DC29-7444-B885-979C97C99219}"/>
              </a:ext>
            </a:extLst>
          </p:cNvPr>
          <p:cNvPicPr>
            <a:picLocks noGrp="1" noChangeAspect="1"/>
          </p:cNvPicPr>
          <p:nvPr>
            <p:ph idx="1"/>
          </p:nvPr>
        </p:nvPicPr>
        <p:blipFill>
          <a:blip r:embed="rId3"/>
          <a:srcRect/>
          <a:stretch/>
        </p:blipFill>
        <p:spPr>
          <a:xfrm>
            <a:off x="6538269" y="1559234"/>
            <a:ext cx="5211657" cy="5211657"/>
          </a:xfrm>
          <a:prstGeom prst="rect">
            <a:avLst/>
          </a:prstGeom>
        </p:spPr>
      </p:pic>
      <p:sp>
        <p:nvSpPr>
          <p:cNvPr id="15" name="TextBox 14">
            <a:extLst>
              <a:ext uri="{FF2B5EF4-FFF2-40B4-BE49-F238E27FC236}">
                <a16:creationId xmlns:a16="http://schemas.microsoft.com/office/drawing/2014/main" id="{2AE8751A-008F-2E4F-9437-FE250E1B26AF}"/>
              </a:ext>
            </a:extLst>
          </p:cNvPr>
          <p:cNvSpPr txBox="1"/>
          <p:nvPr/>
        </p:nvSpPr>
        <p:spPr>
          <a:xfrm>
            <a:off x="1277384" y="2362200"/>
            <a:ext cx="4564616" cy="646331"/>
          </a:xfrm>
          <a:prstGeom prst="rect">
            <a:avLst/>
          </a:prstGeom>
          <a:noFill/>
        </p:spPr>
        <p:txBody>
          <a:bodyPr wrap="square" rtlCol="0">
            <a:spAutoFit/>
          </a:bodyPr>
          <a:lstStyle/>
          <a:p>
            <a:r>
              <a:rPr lang="en-US" dirty="0"/>
              <a:t>Hint: Describe the graph in words first. What’s the x-axis? Y-axis?</a:t>
            </a:r>
          </a:p>
        </p:txBody>
      </p:sp>
    </p:spTree>
    <p:extLst>
      <p:ext uri="{BB962C8B-B14F-4D97-AF65-F5344CB8AC3E}">
        <p14:creationId xmlns:p14="http://schemas.microsoft.com/office/powerpoint/2010/main" val="1208145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fontScale="90000"/>
          </a:bodyPr>
          <a:lstStyle/>
          <a:p>
            <a:r>
              <a:rPr lang="en-US" dirty="0">
                <a:solidFill>
                  <a:schemeClr val="bg1"/>
                </a:solidFill>
              </a:rPr>
              <a:t>How do we represent this mathematically?</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9790F57-379B-1446-831F-F659024E717F}"/>
                  </a:ext>
                </a:extLst>
              </p:cNvPr>
              <p:cNvSpPr txBox="1"/>
              <p:nvPr/>
            </p:nvSpPr>
            <p:spPr>
              <a:xfrm>
                <a:off x="1948062" y="3309043"/>
                <a:ext cx="3223260" cy="14608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000" i="1" smtClean="0">
                              <a:latin typeface="Cambria Math" panose="02040503050406030204" pitchFamily="18" charset="0"/>
                            </a:rPr>
                          </m:ctrlPr>
                        </m:fPr>
                        <m:num>
                          <m:r>
                            <a:rPr lang="en-US" sz="5000" b="0" i="1" smtClean="0">
                              <a:latin typeface="Cambria Math" panose="02040503050406030204" pitchFamily="18" charset="0"/>
                            </a:rPr>
                            <m:t>𝑑𝑃</m:t>
                          </m:r>
                        </m:num>
                        <m:den>
                          <m:r>
                            <a:rPr lang="en-US" sz="5000" b="0" i="1" smtClean="0">
                              <a:latin typeface="Cambria Math" panose="02040503050406030204" pitchFamily="18" charset="0"/>
                            </a:rPr>
                            <m:t>𝑑𝑡</m:t>
                          </m:r>
                        </m:den>
                      </m:f>
                      <m:r>
                        <a:rPr lang="en-US" sz="5000" b="0" i="1" smtClean="0">
                          <a:latin typeface="Cambria Math" panose="02040503050406030204" pitchFamily="18" charset="0"/>
                        </a:rPr>
                        <m:t>=</m:t>
                      </m:r>
                      <m:r>
                        <a:rPr lang="en-US" sz="5000" b="0" i="1" smtClean="0">
                          <a:latin typeface="Cambria Math" panose="02040503050406030204" pitchFamily="18" charset="0"/>
                        </a:rPr>
                        <m:t>𝑢𝑃</m:t>
                      </m:r>
                    </m:oMath>
                  </m:oMathPara>
                </a14:m>
                <a:endParaRPr lang="en-US" sz="5000" dirty="0"/>
              </a:p>
            </p:txBody>
          </p:sp>
        </mc:Choice>
        <mc:Fallback xmlns="">
          <p:sp>
            <p:nvSpPr>
              <p:cNvPr id="17" name="TextBox 16">
                <a:extLst>
                  <a:ext uri="{FF2B5EF4-FFF2-40B4-BE49-F238E27FC236}">
                    <a16:creationId xmlns:a16="http://schemas.microsoft.com/office/drawing/2014/main" id="{E9790F57-379B-1446-831F-F659024E717F}"/>
                  </a:ext>
                </a:extLst>
              </p:cNvPr>
              <p:cNvSpPr txBox="1">
                <a:spLocks noRot="1" noChangeAspect="1" noMove="1" noResize="1" noEditPoints="1" noAdjustHandles="1" noChangeArrowheads="1" noChangeShapeType="1" noTextEdit="1"/>
              </p:cNvSpPr>
              <p:nvPr/>
            </p:nvSpPr>
            <p:spPr>
              <a:xfrm>
                <a:off x="1948062" y="3309043"/>
                <a:ext cx="3223260" cy="1460849"/>
              </a:xfrm>
              <a:prstGeom prst="rect">
                <a:avLst/>
              </a:prstGeom>
              <a:blipFill>
                <a:blip r:embed="rId3"/>
                <a:stretch>
                  <a:fillRect t="-1724" b="-137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8773863-030A-1D46-BB6E-0FB55C6301AB}"/>
              </a:ext>
            </a:extLst>
          </p:cNvPr>
          <p:cNvSpPr txBox="1"/>
          <p:nvPr/>
        </p:nvSpPr>
        <p:spPr>
          <a:xfrm>
            <a:off x="1102777" y="5352281"/>
            <a:ext cx="5531504" cy="923330"/>
          </a:xfrm>
          <a:prstGeom prst="rect">
            <a:avLst/>
          </a:prstGeom>
          <a:noFill/>
        </p:spPr>
        <p:txBody>
          <a:bodyPr wrap="square" rtlCol="0">
            <a:spAutoFit/>
          </a:bodyPr>
          <a:lstStyle/>
          <a:p>
            <a:r>
              <a:rPr lang="en-US" dirty="0"/>
              <a:t>This is an example of exponential growth – growth increases exponentially with time (no realistic mortality or outside pressures)</a:t>
            </a:r>
          </a:p>
        </p:txBody>
      </p:sp>
      <p:pic>
        <p:nvPicPr>
          <p:cNvPr id="18" name="Content Placeholder 8">
            <a:extLst>
              <a:ext uri="{FF2B5EF4-FFF2-40B4-BE49-F238E27FC236}">
                <a16:creationId xmlns:a16="http://schemas.microsoft.com/office/drawing/2014/main" id="{BDF20516-DC29-7444-B885-979C97C99219}"/>
              </a:ext>
            </a:extLst>
          </p:cNvPr>
          <p:cNvPicPr>
            <a:picLocks noGrp="1" noChangeAspect="1"/>
          </p:cNvPicPr>
          <p:nvPr>
            <p:ph idx="1"/>
          </p:nvPr>
        </p:nvPicPr>
        <p:blipFill>
          <a:blip r:embed="rId4"/>
          <a:srcRect/>
          <a:stretch/>
        </p:blipFill>
        <p:spPr>
          <a:xfrm>
            <a:off x="6538269" y="1559234"/>
            <a:ext cx="5211657" cy="5211657"/>
          </a:xfrm>
          <a:prstGeom prst="rect">
            <a:avLst/>
          </a:prstGeom>
        </p:spPr>
      </p:pic>
      <p:sp>
        <p:nvSpPr>
          <p:cNvPr id="15" name="TextBox 14">
            <a:extLst>
              <a:ext uri="{FF2B5EF4-FFF2-40B4-BE49-F238E27FC236}">
                <a16:creationId xmlns:a16="http://schemas.microsoft.com/office/drawing/2014/main" id="{2AE8751A-008F-2E4F-9437-FE250E1B26AF}"/>
              </a:ext>
            </a:extLst>
          </p:cNvPr>
          <p:cNvSpPr txBox="1"/>
          <p:nvPr/>
        </p:nvSpPr>
        <p:spPr>
          <a:xfrm>
            <a:off x="1277384" y="2362200"/>
            <a:ext cx="4564616" cy="646331"/>
          </a:xfrm>
          <a:prstGeom prst="rect">
            <a:avLst/>
          </a:prstGeom>
          <a:noFill/>
        </p:spPr>
        <p:txBody>
          <a:bodyPr wrap="square" rtlCol="0">
            <a:spAutoFit/>
          </a:bodyPr>
          <a:lstStyle/>
          <a:p>
            <a:r>
              <a:rPr lang="en-US" dirty="0"/>
              <a:t>Hint: Describe the graph in words first. What’s the x-axis? Y-axis?</a:t>
            </a:r>
          </a:p>
        </p:txBody>
      </p:sp>
    </p:spTree>
    <p:extLst>
      <p:ext uri="{BB962C8B-B14F-4D97-AF65-F5344CB8AC3E}">
        <p14:creationId xmlns:p14="http://schemas.microsoft.com/office/powerpoint/2010/main" val="1262783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Translate to R</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C201AF-72C5-C74F-B596-130AE7D3935C}"/>
                  </a:ext>
                </a:extLst>
              </p:cNvPr>
              <p:cNvSpPr txBox="1"/>
              <p:nvPr/>
            </p:nvSpPr>
            <p:spPr>
              <a:xfrm>
                <a:off x="4633650" y="4259156"/>
                <a:ext cx="419217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𝑡</m:t>
                          </m:r>
                          <m:r>
                            <a:rPr lang="en-US" sz="3000" b="0" i="1" smtClean="0">
                              <a:latin typeface="Cambria Math" panose="02040503050406030204" pitchFamily="18" charset="0"/>
                            </a:rPr>
                            <m:t>=1</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𝑡</m:t>
                          </m:r>
                          <m:r>
                            <a:rPr lang="en-US" sz="3000" b="0" i="1" smtClean="0">
                              <a:latin typeface="Cambria Math" panose="02040503050406030204" pitchFamily="18" charset="0"/>
                            </a:rPr>
                            <m:t>=0</m:t>
                          </m:r>
                        </m:sub>
                      </m:sSub>
                      <m:r>
                        <a:rPr lang="en-US" sz="3000" b="0" i="1" smtClean="0">
                          <a:latin typeface="Cambria Math" panose="02040503050406030204" pitchFamily="18" charset="0"/>
                        </a:rPr>
                        <m:t>+</m:t>
                      </m:r>
                      <m:r>
                        <a:rPr lang="en-US" sz="3000" b="0" i="1" smtClean="0">
                          <a:latin typeface="Cambria Math" panose="02040503050406030204" pitchFamily="18" charset="0"/>
                        </a:rPr>
                        <m:t>𝑑𝑡</m:t>
                      </m:r>
                      <m:r>
                        <a:rPr lang="en-US" sz="3000" b="0" i="1" smtClean="0">
                          <a:latin typeface="Cambria Math" panose="02040503050406030204" pitchFamily="18" charset="0"/>
                        </a:rPr>
                        <m:t>∗</m:t>
                      </m:r>
                      <m:r>
                        <a:rPr lang="en-US" sz="3000" b="0" i="1" smtClean="0">
                          <a:latin typeface="Cambria Math" panose="02040503050406030204" pitchFamily="18" charset="0"/>
                        </a:rPr>
                        <m:t>𝑢</m:t>
                      </m:r>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m:t>
                          </m:r>
                          <m:r>
                            <a:rPr lang="en-US" sz="3000" i="1">
                              <a:latin typeface="Cambria Math" panose="02040503050406030204" pitchFamily="18" charset="0"/>
                            </a:rPr>
                            <m:t>=0</m:t>
                          </m:r>
                        </m:sub>
                      </m:sSub>
                    </m:oMath>
                  </m:oMathPara>
                </a14:m>
                <a:endParaRPr lang="en-US" sz="3000" dirty="0"/>
              </a:p>
            </p:txBody>
          </p:sp>
        </mc:Choice>
        <mc:Fallback xmlns="">
          <p:sp>
            <p:nvSpPr>
              <p:cNvPr id="6" name="TextBox 5">
                <a:extLst>
                  <a:ext uri="{FF2B5EF4-FFF2-40B4-BE49-F238E27FC236}">
                    <a16:creationId xmlns:a16="http://schemas.microsoft.com/office/drawing/2014/main" id="{4CC201AF-72C5-C74F-B596-130AE7D3935C}"/>
                  </a:ext>
                </a:extLst>
              </p:cNvPr>
              <p:cNvSpPr txBox="1">
                <a:spLocks noRot="1" noChangeAspect="1" noMove="1" noResize="1" noEditPoints="1" noAdjustHandles="1" noChangeArrowheads="1" noChangeShapeType="1" noTextEdit="1"/>
              </p:cNvSpPr>
              <p:nvPr/>
            </p:nvSpPr>
            <p:spPr>
              <a:xfrm>
                <a:off x="4633650" y="4259156"/>
                <a:ext cx="4192173" cy="461665"/>
              </a:xfrm>
              <a:prstGeom prst="rect">
                <a:avLst/>
              </a:prstGeom>
              <a:blipFill>
                <a:blip r:embed="rId3"/>
                <a:stretch>
                  <a:fillRect l="-904"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ACE6793-E861-6E49-B576-381E6EA742C9}"/>
                  </a:ext>
                </a:extLst>
              </p:cNvPr>
              <p:cNvSpPr txBox="1"/>
              <p:nvPr/>
            </p:nvSpPr>
            <p:spPr>
              <a:xfrm>
                <a:off x="3339185" y="5703840"/>
                <a:ext cx="6856621" cy="769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5000" b="0" i="1" smtClean="0">
                              <a:latin typeface="Cambria Math" panose="02040503050406030204" pitchFamily="18" charset="0"/>
                            </a:rPr>
                          </m:ctrlPr>
                        </m:sSubPr>
                        <m:e>
                          <m:r>
                            <a:rPr lang="en-US" sz="5000" b="0" i="1" smtClean="0">
                              <a:latin typeface="Cambria Math" panose="02040503050406030204" pitchFamily="18" charset="0"/>
                            </a:rPr>
                            <m:t>𝑃</m:t>
                          </m:r>
                        </m:e>
                        <m:sub>
                          <m:r>
                            <a:rPr lang="en-US" sz="5000" b="0" i="1" smtClean="0">
                              <a:latin typeface="Cambria Math" panose="02040503050406030204" pitchFamily="18" charset="0"/>
                            </a:rPr>
                            <m:t>𝑖</m:t>
                          </m:r>
                        </m:sub>
                      </m:sSub>
                      <m:r>
                        <a:rPr lang="en-US" sz="5000" b="0" i="1" smtClean="0">
                          <a:latin typeface="Cambria Math" panose="02040503050406030204" pitchFamily="18" charset="0"/>
                        </a:rPr>
                        <m:t>=</m:t>
                      </m:r>
                      <m:sSub>
                        <m:sSubPr>
                          <m:ctrlPr>
                            <a:rPr lang="en-US" sz="5000" b="0" i="1" smtClean="0">
                              <a:latin typeface="Cambria Math" panose="02040503050406030204" pitchFamily="18" charset="0"/>
                            </a:rPr>
                          </m:ctrlPr>
                        </m:sSubPr>
                        <m:e>
                          <m:r>
                            <a:rPr lang="en-US" sz="5000" b="0" i="1" smtClean="0">
                              <a:latin typeface="Cambria Math" panose="02040503050406030204" pitchFamily="18" charset="0"/>
                            </a:rPr>
                            <m:t>𝑃</m:t>
                          </m:r>
                        </m:e>
                        <m:sub>
                          <m:r>
                            <a:rPr lang="en-US" sz="5000" b="0" i="1" smtClean="0">
                              <a:latin typeface="Cambria Math" panose="02040503050406030204" pitchFamily="18" charset="0"/>
                            </a:rPr>
                            <m:t>𝑖</m:t>
                          </m:r>
                          <m:r>
                            <a:rPr lang="en-US" sz="5000" b="0" i="1" smtClean="0">
                              <a:latin typeface="Cambria Math" panose="02040503050406030204" pitchFamily="18" charset="0"/>
                            </a:rPr>
                            <m:t>−1</m:t>
                          </m:r>
                        </m:sub>
                      </m:sSub>
                      <m:r>
                        <a:rPr lang="en-US" sz="5000" b="0" i="1" smtClean="0">
                          <a:latin typeface="Cambria Math" panose="02040503050406030204" pitchFamily="18" charset="0"/>
                        </a:rPr>
                        <m:t>+</m:t>
                      </m:r>
                      <m:r>
                        <a:rPr lang="en-US" sz="5000" b="0" i="1" smtClean="0">
                          <a:latin typeface="Cambria Math" panose="02040503050406030204" pitchFamily="18" charset="0"/>
                        </a:rPr>
                        <m:t>𝑑𝑡</m:t>
                      </m:r>
                      <m:r>
                        <a:rPr lang="en-US" sz="5000" b="0" i="1" smtClean="0">
                          <a:latin typeface="Cambria Math" panose="02040503050406030204" pitchFamily="18" charset="0"/>
                        </a:rPr>
                        <m:t>∗</m:t>
                      </m:r>
                      <m:r>
                        <a:rPr lang="en-US" sz="5000" b="0" i="1" smtClean="0">
                          <a:latin typeface="Cambria Math" panose="02040503050406030204" pitchFamily="18" charset="0"/>
                        </a:rPr>
                        <m:t>𝑢</m:t>
                      </m:r>
                      <m:r>
                        <a:rPr lang="en-US" sz="5000" b="0" i="1" smtClean="0">
                          <a:latin typeface="Cambria Math" panose="02040503050406030204" pitchFamily="18" charset="0"/>
                        </a:rPr>
                        <m:t>∗</m:t>
                      </m:r>
                      <m:sSub>
                        <m:sSubPr>
                          <m:ctrlPr>
                            <a:rPr lang="en-US" sz="5000" i="1">
                              <a:latin typeface="Cambria Math" panose="02040503050406030204" pitchFamily="18" charset="0"/>
                            </a:rPr>
                          </m:ctrlPr>
                        </m:sSubPr>
                        <m:e>
                          <m:r>
                            <a:rPr lang="en-US" sz="5000" i="1">
                              <a:latin typeface="Cambria Math" panose="02040503050406030204" pitchFamily="18" charset="0"/>
                            </a:rPr>
                            <m:t>𝑃</m:t>
                          </m:r>
                        </m:e>
                        <m:sub>
                          <m:r>
                            <a:rPr lang="en-US" sz="5000" i="1">
                              <a:latin typeface="Cambria Math" panose="02040503050406030204" pitchFamily="18" charset="0"/>
                            </a:rPr>
                            <m:t>𝑖</m:t>
                          </m:r>
                          <m:r>
                            <a:rPr lang="en-US" sz="5000" i="1">
                              <a:latin typeface="Cambria Math" panose="02040503050406030204" pitchFamily="18" charset="0"/>
                            </a:rPr>
                            <m:t>−1</m:t>
                          </m:r>
                        </m:sub>
                      </m:sSub>
                    </m:oMath>
                  </m:oMathPara>
                </a14:m>
                <a:endParaRPr lang="en-US" sz="5000" dirty="0"/>
              </a:p>
            </p:txBody>
          </p:sp>
        </mc:Choice>
        <mc:Fallback xmlns="">
          <p:sp>
            <p:nvSpPr>
              <p:cNvPr id="18" name="TextBox 17">
                <a:extLst>
                  <a:ext uri="{FF2B5EF4-FFF2-40B4-BE49-F238E27FC236}">
                    <a16:creationId xmlns:a16="http://schemas.microsoft.com/office/drawing/2014/main" id="{0ACE6793-E861-6E49-B576-381E6EA742C9}"/>
                  </a:ext>
                </a:extLst>
              </p:cNvPr>
              <p:cNvSpPr txBox="1">
                <a:spLocks noRot="1" noChangeAspect="1" noMove="1" noResize="1" noEditPoints="1" noAdjustHandles="1" noChangeArrowheads="1" noChangeShapeType="1" noTextEdit="1"/>
              </p:cNvSpPr>
              <p:nvPr/>
            </p:nvSpPr>
            <p:spPr>
              <a:xfrm>
                <a:off x="3339185" y="5703840"/>
                <a:ext cx="6856621" cy="769441"/>
              </a:xfrm>
              <a:prstGeom prst="rect">
                <a:avLst/>
              </a:prstGeom>
              <a:blipFill>
                <a:blip r:embed="rId4"/>
                <a:stretch>
                  <a:fillRect l="-1109" b="-983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6571021B-EE70-884B-8ABE-473C5127BAEF}"/>
              </a:ext>
            </a:extLst>
          </p:cNvPr>
          <p:cNvCxnSpPr>
            <a:cxnSpLocks/>
          </p:cNvCxnSpPr>
          <p:nvPr/>
        </p:nvCxnSpPr>
        <p:spPr>
          <a:xfrm flipH="1">
            <a:off x="8825823" y="3451183"/>
            <a:ext cx="501449" cy="89929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73DC928-69EE-7247-9FD7-F9942A68DF69}"/>
                  </a:ext>
                </a:extLst>
              </p:cNvPr>
              <p:cNvSpPr txBox="1"/>
              <p:nvPr/>
            </p:nvSpPr>
            <p:spPr>
              <a:xfrm>
                <a:off x="1006763" y="2552478"/>
                <a:ext cx="2058039"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𝑑𝑃</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𝑢𝑃</m:t>
                      </m:r>
                    </m:oMath>
                  </m:oMathPara>
                </a14:m>
                <a:endParaRPr lang="en-US" sz="3000" dirty="0"/>
              </a:p>
            </p:txBody>
          </p:sp>
        </mc:Choice>
        <mc:Fallback xmlns="">
          <p:sp>
            <p:nvSpPr>
              <p:cNvPr id="22" name="TextBox 21">
                <a:extLst>
                  <a:ext uri="{FF2B5EF4-FFF2-40B4-BE49-F238E27FC236}">
                    <a16:creationId xmlns:a16="http://schemas.microsoft.com/office/drawing/2014/main" id="{173DC928-69EE-7247-9FD7-F9942A68DF69}"/>
                  </a:ext>
                </a:extLst>
              </p:cNvPr>
              <p:cNvSpPr txBox="1">
                <a:spLocks noRot="1" noChangeAspect="1" noMove="1" noResize="1" noEditPoints="1" noAdjustHandles="1" noChangeArrowheads="1" noChangeShapeType="1" noTextEdit="1"/>
              </p:cNvSpPr>
              <p:nvPr/>
            </p:nvSpPr>
            <p:spPr>
              <a:xfrm>
                <a:off x="1006763" y="2552478"/>
                <a:ext cx="2058039" cy="876522"/>
              </a:xfrm>
              <a:prstGeom prst="rect">
                <a:avLst/>
              </a:prstGeom>
              <a:blipFill>
                <a:blip r:embed="rId5"/>
                <a:stretch>
                  <a:fillRect t="-2857" b="-12857"/>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61F2EC2-09AA-C044-B6FF-BA1DFA4D2088}"/>
              </a:ext>
            </a:extLst>
          </p:cNvPr>
          <p:cNvCxnSpPr>
            <a:cxnSpLocks/>
          </p:cNvCxnSpPr>
          <p:nvPr/>
        </p:nvCxnSpPr>
        <p:spPr>
          <a:xfrm>
            <a:off x="3064802" y="3045307"/>
            <a:ext cx="18669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B4F2A6E-AD01-774C-8D7E-5BEF3C5871F3}"/>
                  </a:ext>
                </a:extLst>
              </p:cNvPr>
              <p:cNvSpPr txBox="1"/>
              <p:nvPr/>
            </p:nvSpPr>
            <p:spPr>
              <a:xfrm>
                <a:off x="4709457" y="2460550"/>
                <a:ext cx="2058039"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rPr>
                            <m:t>𝑃</m:t>
                          </m:r>
                        </m:num>
                        <m:den>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rPr>
                            <m:t>𝑡</m:t>
                          </m:r>
                        </m:den>
                      </m:f>
                      <m:r>
                        <a:rPr lang="en-US" sz="3000" b="0" i="1" smtClean="0">
                          <a:latin typeface="Cambria Math" panose="02040503050406030204" pitchFamily="18" charset="0"/>
                        </a:rPr>
                        <m:t>=</m:t>
                      </m:r>
                      <m:r>
                        <a:rPr lang="en-US" sz="3000" b="0" i="1" smtClean="0">
                          <a:latin typeface="Cambria Math" panose="02040503050406030204" pitchFamily="18" charset="0"/>
                        </a:rPr>
                        <m:t>𝑢𝑃</m:t>
                      </m:r>
                    </m:oMath>
                  </m:oMathPara>
                </a14:m>
                <a:endParaRPr lang="en-US" sz="3000" dirty="0"/>
              </a:p>
            </p:txBody>
          </p:sp>
        </mc:Choice>
        <mc:Fallback xmlns="">
          <p:sp>
            <p:nvSpPr>
              <p:cNvPr id="24" name="TextBox 23">
                <a:extLst>
                  <a:ext uri="{FF2B5EF4-FFF2-40B4-BE49-F238E27FC236}">
                    <a16:creationId xmlns:a16="http://schemas.microsoft.com/office/drawing/2014/main" id="{0B4F2A6E-AD01-774C-8D7E-5BEF3C5871F3}"/>
                  </a:ext>
                </a:extLst>
              </p:cNvPr>
              <p:cNvSpPr txBox="1">
                <a:spLocks noRot="1" noChangeAspect="1" noMove="1" noResize="1" noEditPoints="1" noAdjustHandles="1" noChangeArrowheads="1" noChangeShapeType="1" noTextEdit="1"/>
              </p:cNvSpPr>
              <p:nvPr/>
            </p:nvSpPr>
            <p:spPr>
              <a:xfrm>
                <a:off x="4709457" y="2460550"/>
                <a:ext cx="2058039" cy="876522"/>
              </a:xfrm>
              <a:prstGeom prst="rect">
                <a:avLst/>
              </a:prstGeom>
              <a:blipFill>
                <a:blip r:embed="rId6"/>
                <a:stretch>
                  <a:fillRect t="-2857" b="-12857"/>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D700E124-A2BA-5546-9C00-DF4218E52BA7}"/>
              </a:ext>
            </a:extLst>
          </p:cNvPr>
          <p:cNvCxnSpPr>
            <a:cxnSpLocks/>
          </p:cNvCxnSpPr>
          <p:nvPr/>
        </p:nvCxnSpPr>
        <p:spPr>
          <a:xfrm>
            <a:off x="6540499" y="2990739"/>
            <a:ext cx="18669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684F445-E9AA-C845-9862-5E380981E39E}"/>
                  </a:ext>
                </a:extLst>
              </p:cNvPr>
              <p:cNvSpPr txBox="1"/>
              <p:nvPr/>
            </p:nvSpPr>
            <p:spPr>
              <a:xfrm>
                <a:off x="8407400" y="2394378"/>
                <a:ext cx="3657778" cy="942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m:t>
                              </m:r>
                              <m:r>
                                <a:rPr lang="en-US" sz="3000" i="1">
                                  <a:latin typeface="Cambria Math" panose="02040503050406030204" pitchFamily="18" charset="0"/>
                                </a:rPr>
                                <m:t>=1</m:t>
                              </m:r>
                            </m:sub>
                          </m:sSub>
                          <m:r>
                            <a:rPr lang="en-US" sz="3000" b="0" i="1" smtClean="0">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m:t>
                              </m:r>
                              <m:r>
                                <a:rPr lang="en-US" sz="3000" i="1">
                                  <a:latin typeface="Cambria Math" panose="02040503050406030204" pitchFamily="18" charset="0"/>
                                </a:rPr>
                                <m:t>=0</m:t>
                              </m:r>
                            </m:sub>
                          </m:sSub>
                        </m:num>
                        <m:den>
                          <m:sSub>
                            <m:sSubPr>
                              <m:ctrlPr>
                                <a:rPr lang="en-US" sz="3000" i="1">
                                  <a:latin typeface="Cambria Math" panose="02040503050406030204" pitchFamily="18" charset="0"/>
                                </a:rPr>
                              </m:ctrlPr>
                            </m:sSubPr>
                            <m:e>
                              <m:r>
                                <a:rPr lang="en-US" sz="3000" b="0" i="1" smtClean="0">
                                  <a:latin typeface="Cambria Math" panose="02040503050406030204" pitchFamily="18" charset="0"/>
                                </a:rPr>
                                <m:t>𝑡</m:t>
                              </m:r>
                            </m:e>
                            <m:sub>
                              <m:r>
                                <a:rPr lang="en-US" sz="3000" i="1">
                                  <a:latin typeface="Cambria Math" panose="02040503050406030204" pitchFamily="18" charset="0"/>
                                </a:rPr>
                                <m:t>𝑡</m:t>
                              </m:r>
                              <m:r>
                                <a:rPr lang="en-US" sz="3000" i="1">
                                  <a:latin typeface="Cambria Math" panose="02040503050406030204" pitchFamily="18" charset="0"/>
                                </a:rPr>
                                <m:t>=1</m:t>
                              </m:r>
                            </m:sub>
                          </m:sSub>
                          <m:r>
                            <a:rPr lang="en-US" sz="3000" b="0" i="1" smtClean="0">
                              <a:latin typeface="Cambria Math" panose="02040503050406030204" pitchFamily="18" charset="0"/>
                            </a:rPr>
                            <m:t>−</m:t>
                          </m:r>
                          <m:sSub>
                            <m:sSubPr>
                              <m:ctrlPr>
                                <a:rPr lang="en-US" sz="3000" i="1">
                                  <a:latin typeface="Cambria Math" panose="02040503050406030204" pitchFamily="18" charset="0"/>
                                </a:rPr>
                              </m:ctrlPr>
                            </m:sSubPr>
                            <m:e>
                              <m:r>
                                <a:rPr lang="en-US" sz="3000" b="0" i="1" smtClean="0">
                                  <a:latin typeface="Cambria Math" panose="02040503050406030204" pitchFamily="18" charset="0"/>
                                </a:rPr>
                                <m:t>𝑡</m:t>
                              </m:r>
                            </m:e>
                            <m:sub>
                              <m:r>
                                <a:rPr lang="en-US" sz="3000" i="1">
                                  <a:latin typeface="Cambria Math" panose="02040503050406030204" pitchFamily="18" charset="0"/>
                                </a:rPr>
                                <m:t>𝑡</m:t>
                              </m:r>
                              <m:r>
                                <a:rPr lang="en-US" sz="3000" i="1">
                                  <a:latin typeface="Cambria Math" panose="02040503050406030204" pitchFamily="18" charset="0"/>
                                </a:rPr>
                                <m:t>=0</m:t>
                              </m:r>
                            </m:sub>
                          </m:sSub>
                        </m:den>
                      </m:f>
                      <m:r>
                        <a:rPr lang="en-US" sz="3000" b="0" i="1" smtClean="0">
                          <a:latin typeface="Cambria Math" panose="02040503050406030204" pitchFamily="18" charset="0"/>
                        </a:rPr>
                        <m:t>=</m:t>
                      </m:r>
                      <m:r>
                        <a:rPr lang="en-US" sz="3000" b="0" i="1" smtClean="0">
                          <a:latin typeface="Cambria Math" panose="02040503050406030204" pitchFamily="18" charset="0"/>
                        </a:rPr>
                        <m:t>𝑢</m:t>
                      </m:r>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m:t>
                          </m:r>
                          <m:r>
                            <a:rPr lang="en-US" sz="3000" i="1">
                              <a:latin typeface="Cambria Math" panose="02040503050406030204" pitchFamily="18" charset="0"/>
                            </a:rPr>
                            <m:t>=0</m:t>
                          </m:r>
                        </m:sub>
                      </m:sSub>
                    </m:oMath>
                  </m:oMathPara>
                </a14:m>
                <a:endParaRPr lang="en-US" sz="3000" dirty="0"/>
              </a:p>
            </p:txBody>
          </p:sp>
        </mc:Choice>
        <mc:Fallback xmlns="">
          <p:sp>
            <p:nvSpPr>
              <p:cNvPr id="26" name="TextBox 25">
                <a:extLst>
                  <a:ext uri="{FF2B5EF4-FFF2-40B4-BE49-F238E27FC236}">
                    <a16:creationId xmlns:a16="http://schemas.microsoft.com/office/drawing/2014/main" id="{2684F445-E9AA-C845-9862-5E380981E39E}"/>
                  </a:ext>
                </a:extLst>
              </p:cNvPr>
              <p:cNvSpPr txBox="1">
                <a:spLocks noRot="1" noChangeAspect="1" noMove="1" noResize="1" noEditPoints="1" noAdjustHandles="1" noChangeArrowheads="1" noChangeShapeType="1" noTextEdit="1"/>
              </p:cNvSpPr>
              <p:nvPr/>
            </p:nvSpPr>
            <p:spPr>
              <a:xfrm>
                <a:off x="8407400" y="2394378"/>
                <a:ext cx="3657778" cy="942694"/>
              </a:xfrm>
              <a:prstGeom prst="rect">
                <a:avLst/>
              </a:prstGeom>
              <a:blipFill>
                <a:blip r:embed="rId7"/>
                <a:stretch>
                  <a:fillRect t="-1333" b="-8000"/>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FDB5789E-7934-5141-BAF7-7CAE5C22F6D8}"/>
              </a:ext>
            </a:extLst>
          </p:cNvPr>
          <p:cNvCxnSpPr>
            <a:cxnSpLocks/>
          </p:cNvCxnSpPr>
          <p:nvPr/>
        </p:nvCxnSpPr>
        <p:spPr>
          <a:xfrm>
            <a:off x="6516770" y="4776625"/>
            <a:ext cx="1" cy="10373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2355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Translate to R</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40991A-2399-724C-827D-1DEF1F93E997}"/>
              </a:ext>
            </a:extLst>
          </p:cNvPr>
          <p:cNvSpPr txBox="1"/>
          <p:nvPr/>
        </p:nvSpPr>
        <p:spPr>
          <a:xfrm>
            <a:off x="1320799" y="2391770"/>
            <a:ext cx="10228281" cy="1200329"/>
          </a:xfrm>
          <a:prstGeom prst="rect">
            <a:avLst/>
          </a:prstGeom>
          <a:solidFill>
            <a:schemeClr val="tx2">
              <a:lumMod val="50000"/>
              <a:lumOff val="50000"/>
            </a:schemeClr>
          </a:solidFill>
          <a:ln>
            <a:noFill/>
          </a:ln>
        </p:spPr>
        <p:txBody>
          <a:bodyPr wrap="square" rtlCol="0">
            <a:spAutoFit/>
          </a:bodyPr>
          <a:lstStyle/>
          <a:p>
            <a:r>
              <a:rPr lang="en-US" dirty="0">
                <a:solidFill>
                  <a:srgbClr val="FFFF00"/>
                </a:solidFill>
              </a:rPr>
              <a:t>#Real data to compare</a:t>
            </a:r>
          </a:p>
          <a:p>
            <a:r>
              <a:rPr lang="en-US" dirty="0" err="1">
                <a:solidFill>
                  <a:schemeClr val="tx1">
                    <a:lumMod val="95000"/>
                    <a:lumOff val="5000"/>
                  </a:schemeClr>
                </a:solidFill>
              </a:rPr>
              <a:t>P_putida_time</a:t>
            </a:r>
            <a:r>
              <a:rPr lang="en-US" dirty="0">
                <a:solidFill>
                  <a:schemeClr val="tx1">
                    <a:lumMod val="95000"/>
                    <a:lumOff val="5000"/>
                  </a:schemeClr>
                </a:solidFill>
              </a:rPr>
              <a:t> &lt;- c(0,2,3,4,5,6,7,8,9)</a:t>
            </a:r>
          </a:p>
          <a:p>
            <a:r>
              <a:rPr lang="en-US" dirty="0" err="1">
                <a:solidFill>
                  <a:schemeClr val="tx1">
                    <a:lumMod val="95000"/>
                    <a:lumOff val="5000"/>
                  </a:schemeClr>
                </a:solidFill>
              </a:rPr>
              <a:t>P_putida_abundance</a:t>
            </a:r>
            <a:r>
              <a:rPr lang="en-US" dirty="0">
                <a:solidFill>
                  <a:schemeClr val="tx1">
                    <a:lumMod val="95000"/>
                    <a:lumOff val="5000"/>
                  </a:schemeClr>
                </a:solidFill>
              </a:rPr>
              <a:t> &lt;- c(0.2162, 1.0808, 1.1867, 2.1595, 6.3756, 19.4565, 40.3202, 81.5114, 101.2929)*1e6</a:t>
            </a:r>
          </a:p>
        </p:txBody>
      </p:sp>
      <p:sp>
        <p:nvSpPr>
          <p:cNvPr id="13" name="TextBox 12">
            <a:extLst>
              <a:ext uri="{FF2B5EF4-FFF2-40B4-BE49-F238E27FC236}">
                <a16:creationId xmlns:a16="http://schemas.microsoft.com/office/drawing/2014/main" id="{82DE5EBA-7C1D-EE4E-B4FF-63733ADEE8AE}"/>
              </a:ext>
            </a:extLst>
          </p:cNvPr>
          <p:cNvSpPr txBox="1"/>
          <p:nvPr/>
        </p:nvSpPr>
        <p:spPr>
          <a:xfrm>
            <a:off x="1320798" y="4824382"/>
            <a:ext cx="10228281" cy="1569660"/>
          </a:xfrm>
          <a:prstGeom prst="rect">
            <a:avLst/>
          </a:prstGeom>
          <a:solidFill>
            <a:schemeClr val="tx2">
              <a:lumMod val="50000"/>
              <a:lumOff val="50000"/>
            </a:schemeClr>
          </a:solidFill>
          <a:ln>
            <a:noFill/>
          </a:ln>
        </p:spPr>
        <p:txBody>
          <a:bodyPr wrap="square" rtlCol="0">
            <a:spAutoFit/>
          </a:bodyPr>
          <a:lstStyle/>
          <a:p>
            <a:pPr lvl="2"/>
            <a:r>
              <a:rPr lang="en-US" sz="2400" dirty="0">
                <a:solidFill>
                  <a:srgbClr val="FFFF00"/>
                </a:solidFill>
              </a:rPr>
              <a:t># Model</a:t>
            </a:r>
          </a:p>
          <a:p>
            <a:pPr lvl="2"/>
            <a:r>
              <a:rPr lang="en-US" sz="2400" dirty="0">
                <a:solidFill>
                  <a:schemeClr val="tx1">
                    <a:lumMod val="95000"/>
                    <a:lumOff val="5000"/>
                  </a:schemeClr>
                </a:solidFill>
              </a:rPr>
              <a:t>for (</a:t>
            </a:r>
            <a:r>
              <a:rPr lang="en-US" sz="2400" dirty="0" err="1">
                <a:solidFill>
                  <a:schemeClr val="tx1">
                    <a:lumMod val="95000"/>
                    <a:lumOff val="5000"/>
                  </a:schemeClr>
                </a:solidFill>
              </a:rPr>
              <a:t>i</a:t>
            </a:r>
            <a:r>
              <a:rPr lang="en-US" sz="2400" dirty="0">
                <a:solidFill>
                  <a:schemeClr val="tx1">
                    <a:lumMod val="95000"/>
                    <a:lumOff val="5000"/>
                  </a:schemeClr>
                </a:solidFill>
              </a:rPr>
              <a:t> in 2:iter){</a:t>
            </a:r>
          </a:p>
          <a:p>
            <a:pPr lvl="2"/>
            <a:r>
              <a:rPr lang="en-US" sz="2400" dirty="0">
                <a:solidFill>
                  <a:schemeClr val="tx1">
                    <a:lumMod val="95000"/>
                    <a:lumOff val="5000"/>
                  </a:schemeClr>
                </a:solidFill>
              </a:rPr>
              <a:t> P[</a:t>
            </a:r>
            <a:r>
              <a:rPr lang="en-US" sz="2400" dirty="0" err="1">
                <a:solidFill>
                  <a:schemeClr val="tx1">
                    <a:lumMod val="95000"/>
                    <a:lumOff val="5000"/>
                  </a:schemeClr>
                </a:solidFill>
              </a:rPr>
              <a:t>i</a:t>
            </a:r>
            <a:r>
              <a:rPr lang="en-US" sz="2400" dirty="0">
                <a:solidFill>
                  <a:schemeClr val="tx1">
                    <a:lumMod val="95000"/>
                    <a:lumOff val="5000"/>
                  </a:schemeClr>
                </a:solidFill>
              </a:rPr>
              <a:t>] = P[i-1] + (dt*P[i-1]*r) </a:t>
            </a:r>
          </a:p>
          <a:p>
            <a:pPr lvl="2"/>
            <a:r>
              <a:rPr lang="en-US" sz="2400" dirty="0">
                <a:solidFill>
                  <a:schemeClr val="tx1">
                    <a:lumMod val="95000"/>
                    <a:lumOff val="5000"/>
                  </a:schemeClr>
                </a:solidFill>
              </a:rPr>
              <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0B1F992-57EB-2345-938D-2EDFD6A430FA}"/>
                  </a:ext>
                </a:extLst>
              </p:cNvPr>
              <p:cNvSpPr txBox="1"/>
              <p:nvPr/>
            </p:nvSpPr>
            <p:spPr>
              <a:xfrm>
                <a:off x="6542225" y="3966509"/>
                <a:ext cx="480355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𝑖</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𝑖</m:t>
                          </m:r>
                          <m:r>
                            <a:rPr lang="en-US" sz="3500" b="0" i="1" smtClean="0">
                              <a:latin typeface="Cambria Math" panose="02040503050406030204" pitchFamily="18" charset="0"/>
                            </a:rPr>
                            <m:t>−1</m:t>
                          </m:r>
                        </m:sub>
                      </m:sSub>
                      <m:r>
                        <a:rPr lang="en-US" sz="3500" b="0" i="1" smtClean="0">
                          <a:latin typeface="Cambria Math" panose="02040503050406030204" pitchFamily="18" charset="0"/>
                        </a:rPr>
                        <m:t>+</m:t>
                      </m:r>
                      <m:r>
                        <a:rPr lang="en-US" sz="3500" b="0" i="1" smtClean="0">
                          <a:latin typeface="Cambria Math" panose="02040503050406030204" pitchFamily="18" charset="0"/>
                        </a:rPr>
                        <m:t>𝑑𝑡</m:t>
                      </m:r>
                      <m:r>
                        <a:rPr lang="en-US" sz="3500" b="0" i="1" smtClean="0">
                          <a:latin typeface="Cambria Math" panose="02040503050406030204" pitchFamily="18" charset="0"/>
                        </a:rPr>
                        <m:t>∗</m:t>
                      </m:r>
                      <m:r>
                        <a:rPr lang="en-US" sz="3500" b="0" i="1" smtClean="0">
                          <a:latin typeface="Cambria Math" panose="02040503050406030204" pitchFamily="18" charset="0"/>
                        </a:rPr>
                        <m:t>𝑢</m:t>
                      </m:r>
                      <m:r>
                        <a:rPr lang="en-US" sz="3500" b="0" i="1" smtClean="0">
                          <a:latin typeface="Cambria Math" panose="02040503050406030204" pitchFamily="18" charset="0"/>
                        </a:rPr>
                        <m:t>∗</m:t>
                      </m:r>
                      <m:sSub>
                        <m:sSubPr>
                          <m:ctrlPr>
                            <a:rPr lang="en-US" sz="3500" i="1">
                              <a:latin typeface="Cambria Math" panose="02040503050406030204" pitchFamily="18" charset="0"/>
                            </a:rPr>
                          </m:ctrlPr>
                        </m:sSubPr>
                        <m:e>
                          <m:r>
                            <a:rPr lang="en-US" sz="3500" i="1">
                              <a:latin typeface="Cambria Math" panose="02040503050406030204" pitchFamily="18" charset="0"/>
                            </a:rPr>
                            <m:t>𝑃</m:t>
                          </m:r>
                        </m:e>
                        <m:sub>
                          <m:r>
                            <a:rPr lang="en-US" sz="3500" i="1">
                              <a:latin typeface="Cambria Math" panose="02040503050406030204" pitchFamily="18" charset="0"/>
                            </a:rPr>
                            <m:t>𝑖</m:t>
                          </m:r>
                          <m:r>
                            <a:rPr lang="en-US" sz="3500" i="1">
                              <a:latin typeface="Cambria Math" panose="02040503050406030204" pitchFamily="18" charset="0"/>
                            </a:rPr>
                            <m:t>−1</m:t>
                          </m:r>
                        </m:sub>
                      </m:sSub>
                    </m:oMath>
                  </m:oMathPara>
                </a14:m>
                <a:endParaRPr lang="en-US" sz="3500" dirty="0"/>
              </a:p>
            </p:txBody>
          </p:sp>
        </mc:Choice>
        <mc:Fallback xmlns="">
          <p:sp>
            <p:nvSpPr>
              <p:cNvPr id="19" name="TextBox 18">
                <a:extLst>
                  <a:ext uri="{FF2B5EF4-FFF2-40B4-BE49-F238E27FC236}">
                    <a16:creationId xmlns:a16="http://schemas.microsoft.com/office/drawing/2014/main" id="{B0B1F992-57EB-2345-938D-2EDFD6A430FA}"/>
                  </a:ext>
                </a:extLst>
              </p:cNvPr>
              <p:cNvSpPr txBox="1">
                <a:spLocks noRot="1" noChangeAspect="1" noMove="1" noResize="1" noEditPoints="1" noAdjustHandles="1" noChangeArrowheads="1" noChangeShapeType="1" noTextEdit="1"/>
              </p:cNvSpPr>
              <p:nvPr/>
            </p:nvSpPr>
            <p:spPr>
              <a:xfrm>
                <a:off x="6542225" y="3966509"/>
                <a:ext cx="4803558" cy="538609"/>
              </a:xfrm>
              <a:prstGeom prst="rect">
                <a:avLst/>
              </a:prstGeom>
              <a:blipFill>
                <a:blip r:embed="rId3"/>
                <a:stretch>
                  <a:fillRect l="-1055"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7670498-F012-384B-A82E-073CF22138A7}"/>
                  </a:ext>
                </a:extLst>
              </p:cNvPr>
              <p:cNvSpPr txBox="1"/>
              <p:nvPr/>
            </p:nvSpPr>
            <p:spPr>
              <a:xfrm>
                <a:off x="1580299" y="3739512"/>
                <a:ext cx="3223260"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𝑑𝑃</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𝑢𝑃</m:t>
                      </m:r>
                    </m:oMath>
                  </m:oMathPara>
                </a14:m>
                <a:endParaRPr lang="en-US" sz="3000" dirty="0"/>
              </a:p>
            </p:txBody>
          </p:sp>
        </mc:Choice>
        <mc:Fallback xmlns="">
          <p:sp>
            <p:nvSpPr>
              <p:cNvPr id="22" name="TextBox 21">
                <a:extLst>
                  <a:ext uri="{FF2B5EF4-FFF2-40B4-BE49-F238E27FC236}">
                    <a16:creationId xmlns:a16="http://schemas.microsoft.com/office/drawing/2014/main" id="{47670498-F012-384B-A82E-073CF22138A7}"/>
                  </a:ext>
                </a:extLst>
              </p:cNvPr>
              <p:cNvSpPr txBox="1">
                <a:spLocks noRot="1" noChangeAspect="1" noMove="1" noResize="1" noEditPoints="1" noAdjustHandles="1" noChangeArrowheads="1" noChangeShapeType="1" noTextEdit="1"/>
              </p:cNvSpPr>
              <p:nvPr/>
            </p:nvSpPr>
            <p:spPr>
              <a:xfrm>
                <a:off x="1580299" y="3739512"/>
                <a:ext cx="3223260" cy="876522"/>
              </a:xfrm>
              <a:prstGeom prst="rect">
                <a:avLst/>
              </a:prstGeom>
              <a:blipFill>
                <a:blip r:embed="rId4"/>
                <a:stretch>
                  <a:fillRect t="-1429" b="-14286"/>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3AD15697-2C52-9B40-B3B9-22D439C2BBFF}"/>
              </a:ext>
            </a:extLst>
          </p:cNvPr>
          <p:cNvCxnSpPr>
            <a:cxnSpLocks/>
          </p:cNvCxnSpPr>
          <p:nvPr/>
        </p:nvCxnSpPr>
        <p:spPr>
          <a:xfrm>
            <a:off x="4229099" y="4213707"/>
            <a:ext cx="18669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485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Translate to R</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40991A-2399-724C-827D-1DEF1F93E997}"/>
              </a:ext>
            </a:extLst>
          </p:cNvPr>
          <p:cNvSpPr txBox="1"/>
          <p:nvPr/>
        </p:nvSpPr>
        <p:spPr>
          <a:xfrm>
            <a:off x="1320799" y="2391770"/>
            <a:ext cx="10228281" cy="1200329"/>
          </a:xfrm>
          <a:prstGeom prst="rect">
            <a:avLst/>
          </a:prstGeom>
          <a:solidFill>
            <a:schemeClr val="tx2">
              <a:lumMod val="50000"/>
              <a:lumOff val="50000"/>
            </a:schemeClr>
          </a:solidFill>
          <a:ln>
            <a:noFill/>
          </a:ln>
        </p:spPr>
        <p:txBody>
          <a:bodyPr wrap="square" rtlCol="0">
            <a:spAutoFit/>
          </a:bodyPr>
          <a:lstStyle/>
          <a:p>
            <a:r>
              <a:rPr lang="en-US" dirty="0">
                <a:solidFill>
                  <a:srgbClr val="FFFF00"/>
                </a:solidFill>
              </a:rPr>
              <a:t>#Real data to compare</a:t>
            </a:r>
          </a:p>
          <a:p>
            <a:r>
              <a:rPr lang="en-US" dirty="0" err="1">
                <a:solidFill>
                  <a:schemeClr val="tx1">
                    <a:lumMod val="95000"/>
                    <a:lumOff val="5000"/>
                  </a:schemeClr>
                </a:solidFill>
              </a:rPr>
              <a:t>P_putida_time</a:t>
            </a:r>
            <a:r>
              <a:rPr lang="en-US" dirty="0">
                <a:solidFill>
                  <a:schemeClr val="tx1">
                    <a:lumMod val="95000"/>
                    <a:lumOff val="5000"/>
                  </a:schemeClr>
                </a:solidFill>
              </a:rPr>
              <a:t> &lt;- c(0,2,3,4,5,6,7,8,9)</a:t>
            </a:r>
          </a:p>
          <a:p>
            <a:r>
              <a:rPr lang="en-US" dirty="0" err="1">
                <a:solidFill>
                  <a:schemeClr val="tx1">
                    <a:lumMod val="95000"/>
                    <a:lumOff val="5000"/>
                  </a:schemeClr>
                </a:solidFill>
              </a:rPr>
              <a:t>P_putida_abundance</a:t>
            </a:r>
            <a:r>
              <a:rPr lang="en-US" dirty="0">
                <a:solidFill>
                  <a:schemeClr val="tx1">
                    <a:lumMod val="95000"/>
                    <a:lumOff val="5000"/>
                  </a:schemeClr>
                </a:solidFill>
              </a:rPr>
              <a:t> &lt;- c(0.2162, 1.0808, 1.1867, 2.1595, 6.3756, 19.4565, 40.3202, 81.5114, 101.2929)*1e6</a:t>
            </a:r>
          </a:p>
        </p:txBody>
      </p:sp>
      <p:sp>
        <p:nvSpPr>
          <p:cNvPr id="13" name="TextBox 12">
            <a:extLst>
              <a:ext uri="{FF2B5EF4-FFF2-40B4-BE49-F238E27FC236}">
                <a16:creationId xmlns:a16="http://schemas.microsoft.com/office/drawing/2014/main" id="{82DE5EBA-7C1D-EE4E-B4FF-63733ADEE8AE}"/>
              </a:ext>
            </a:extLst>
          </p:cNvPr>
          <p:cNvSpPr txBox="1"/>
          <p:nvPr/>
        </p:nvSpPr>
        <p:spPr>
          <a:xfrm>
            <a:off x="1320798" y="4824382"/>
            <a:ext cx="10228281" cy="1569660"/>
          </a:xfrm>
          <a:prstGeom prst="rect">
            <a:avLst/>
          </a:prstGeom>
          <a:solidFill>
            <a:schemeClr val="tx2">
              <a:lumMod val="50000"/>
              <a:lumOff val="50000"/>
            </a:schemeClr>
          </a:solidFill>
          <a:ln>
            <a:noFill/>
          </a:ln>
        </p:spPr>
        <p:txBody>
          <a:bodyPr wrap="square" rtlCol="0">
            <a:spAutoFit/>
          </a:bodyPr>
          <a:lstStyle/>
          <a:p>
            <a:pPr lvl="2"/>
            <a:r>
              <a:rPr lang="en-US" sz="2400" dirty="0">
                <a:solidFill>
                  <a:srgbClr val="FFFF00"/>
                </a:solidFill>
              </a:rPr>
              <a:t># Model</a:t>
            </a:r>
          </a:p>
          <a:p>
            <a:pPr lvl="2"/>
            <a:r>
              <a:rPr lang="en-US" sz="2400" dirty="0">
                <a:solidFill>
                  <a:schemeClr val="tx1">
                    <a:lumMod val="95000"/>
                    <a:lumOff val="5000"/>
                  </a:schemeClr>
                </a:solidFill>
              </a:rPr>
              <a:t>for (</a:t>
            </a:r>
            <a:r>
              <a:rPr lang="en-US" sz="2400" dirty="0" err="1">
                <a:solidFill>
                  <a:schemeClr val="tx1">
                    <a:lumMod val="95000"/>
                    <a:lumOff val="5000"/>
                  </a:schemeClr>
                </a:solidFill>
              </a:rPr>
              <a:t>i</a:t>
            </a:r>
            <a:r>
              <a:rPr lang="en-US" sz="2400" dirty="0">
                <a:solidFill>
                  <a:schemeClr val="tx1">
                    <a:lumMod val="95000"/>
                    <a:lumOff val="5000"/>
                  </a:schemeClr>
                </a:solidFill>
              </a:rPr>
              <a:t> in 2:</a:t>
            </a:r>
            <a:r>
              <a:rPr lang="en-US" sz="2400" dirty="0">
                <a:solidFill>
                  <a:srgbClr val="FF0000"/>
                </a:solidFill>
              </a:rPr>
              <a:t>iter</a:t>
            </a:r>
            <a:r>
              <a:rPr lang="en-US" sz="2400" dirty="0">
                <a:solidFill>
                  <a:schemeClr val="tx1">
                    <a:lumMod val="95000"/>
                    <a:lumOff val="5000"/>
                  </a:schemeClr>
                </a:solidFill>
              </a:rPr>
              <a:t>){</a:t>
            </a:r>
          </a:p>
          <a:p>
            <a:pPr lvl="2"/>
            <a:r>
              <a:rPr lang="en-US" sz="2400" dirty="0">
                <a:solidFill>
                  <a:schemeClr val="tx1">
                    <a:lumMod val="95000"/>
                    <a:lumOff val="5000"/>
                  </a:schemeClr>
                </a:solidFill>
              </a:rPr>
              <a:t> P[</a:t>
            </a:r>
            <a:r>
              <a:rPr lang="en-US" sz="2400" dirty="0" err="1">
                <a:solidFill>
                  <a:schemeClr val="tx1">
                    <a:lumMod val="95000"/>
                    <a:lumOff val="5000"/>
                  </a:schemeClr>
                </a:solidFill>
              </a:rPr>
              <a:t>i</a:t>
            </a:r>
            <a:r>
              <a:rPr lang="en-US" sz="2400" dirty="0">
                <a:solidFill>
                  <a:schemeClr val="tx1">
                    <a:lumMod val="95000"/>
                    <a:lumOff val="5000"/>
                  </a:schemeClr>
                </a:solidFill>
              </a:rPr>
              <a:t>] = P[i-1] + (</a:t>
            </a:r>
            <a:r>
              <a:rPr lang="en-US" sz="2400" dirty="0">
                <a:solidFill>
                  <a:srgbClr val="FF0000"/>
                </a:solidFill>
              </a:rPr>
              <a:t>dt</a:t>
            </a:r>
            <a:r>
              <a:rPr lang="en-US" sz="2400" dirty="0">
                <a:solidFill>
                  <a:schemeClr val="tx1">
                    <a:lumMod val="95000"/>
                    <a:lumOff val="5000"/>
                  </a:schemeClr>
                </a:solidFill>
              </a:rPr>
              <a:t>*P[i-1]*</a:t>
            </a:r>
            <a:r>
              <a:rPr lang="en-US" sz="2400" dirty="0">
                <a:solidFill>
                  <a:srgbClr val="FF0000"/>
                </a:solidFill>
              </a:rPr>
              <a:t>r</a:t>
            </a:r>
            <a:r>
              <a:rPr lang="en-US" sz="2400" dirty="0">
                <a:solidFill>
                  <a:schemeClr val="tx1">
                    <a:lumMod val="95000"/>
                    <a:lumOff val="5000"/>
                  </a:schemeClr>
                </a:solidFill>
              </a:rPr>
              <a:t>) </a:t>
            </a:r>
          </a:p>
          <a:p>
            <a:pPr lvl="2"/>
            <a:r>
              <a:rPr lang="en-US" sz="2400" dirty="0">
                <a:solidFill>
                  <a:schemeClr val="tx1">
                    <a:lumMod val="95000"/>
                    <a:lumOff val="5000"/>
                  </a:schemeClr>
                </a:solidFill>
              </a:rPr>
              <a: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0B1F992-57EB-2345-938D-2EDFD6A430FA}"/>
                  </a:ext>
                </a:extLst>
              </p:cNvPr>
              <p:cNvSpPr txBox="1"/>
              <p:nvPr/>
            </p:nvSpPr>
            <p:spPr>
              <a:xfrm>
                <a:off x="6542225" y="3966509"/>
                <a:ext cx="4803558" cy="538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𝑖</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𝑃</m:t>
                          </m:r>
                        </m:e>
                        <m:sub>
                          <m:r>
                            <a:rPr lang="en-US" sz="3500" b="0" i="1" smtClean="0">
                              <a:latin typeface="Cambria Math" panose="02040503050406030204" pitchFamily="18" charset="0"/>
                            </a:rPr>
                            <m:t>𝑖</m:t>
                          </m:r>
                          <m:r>
                            <a:rPr lang="en-US" sz="3500" b="0" i="1" smtClean="0">
                              <a:latin typeface="Cambria Math" panose="02040503050406030204" pitchFamily="18" charset="0"/>
                            </a:rPr>
                            <m:t>−1</m:t>
                          </m:r>
                        </m:sub>
                      </m:sSub>
                      <m:r>
                        <a:rPr lang="en-US" sz="3500" b="0" i="1" smtClean="0">
                          <a:latin typeface="Cambria Math" panose="02040503050406030204" pitchFamily="18" charset="0"/>
                        </a:rPr>
                        <m:t>+</m:t>
                      </m:r>
                      <m:r>
                        <a:rPr lang="en-US" sz="3500" b="0" i="1" smtClean="0">
                          <a:latin typeface="Cambria Math" panose="02040503050406030204" pitchFamily="18" charset="0"/>
                        </a:rPr>
                        <m:t>𝑑𝑡</m:t>
                      </m:r>
                      <m:r>
                        <a:rPr lang="en-US" sz="3500" b="0" i="1" smtClean="0">
                          <a:latin typeface="Cambria Math" panose="02040503050406030204" pitchFamily="18" charset="0"/>
                        </a:rPr>
                        <m:t>∗</m:t>
                      </m:r>
                      <m:r>
                        <a:rPr lang="en-US" sz="3500" b="0" i="1" smtClean="0">
                          <a:latin typeface="Cambria Math" panose="02040503050406030204" pitchFamily="18" charset="0"/>
                        </a:rPr>
                        <m:t>𝑢</m:t>
                      </m:r>
                      <m:r>
                        <a:rPr lang="en-US" sz="3500" b="0" i="1" smtClean="0">
                          <a:latin typeface="Cambria Math" panose="02040503050406030204" pitchFamily="18" charset="0"/>
                        </a:rPr>
                        <m:t>∗</m:t>
                      </m:r>
                      <m:sSub>
                        <m:sSubPr>
                          <m:ctrlPr>
                            <a:rPr lang="en-US" sz="3500" i="1">
                              <a:latin typeface="Cambria Math" panose="02040503050406030204" pitchFamily="18" charset="0"/>
                            </a:rPr>
                          </m:ctrlPr>
                        </m:sSubPr>
                        <m:e>
                          <m:r>
                            <a:rPr lang="en-US" sz="3500" i="1">
                              <a:latin typeface="Cambria Math" panose="02040503050406030204" pitchFamily="18" charset="0"/>
                            </a:rPr>
                            <m:t>𝑃</m:t>
                          </m:r>
                        </m:e>
                        <m:sub>
                          <m:r>
                            <a:rPr lang="en-US" sz="3500" i="1">
                              <a:latin typeface="Cambria Math" panose="02040503050406030204" pitchFamily="18" charset="0"/>
                            </a:rPr>
                            <m:t>𝑖</m:t>
                          </m:r>
                          <m:r>
                            <a:rPr lang="en-US" sz="3500" i="1">
                              <a:latin typeface="Cambria Math" panose="02040503050406030204" pitchFamily="18" charset="0"/>
                            </a:rPr>
                            <m:t>−1</m:t>
                          </m:r>
                        </m:sub>
                      </m:sSub>
                    </m:oMath>
                  </m:oMathPara>
                </a14:m>
                <a:endParaRPr lang="en-US" sz="3500" dirty="0"/>
              </a:p>
            </p:txBody>
          </p:sp>
        </mc:Choice>
        <mc:Fallback xmlns="">
          <p:sp>
            <p:nvSpPr>
              <p:cNvPr id="19" name="TextBox 18">
                <a:extLst>
                  <a:ext uri="{FF2B5EF4-FFF2-40B4-BE49-F238E27FC236}">
                    <a16:creationId xmlns:a16="http://schemas.microsoft.com/office/drawing/2014/main" id="{B0B1F992-57EB-2345-938D-2EDFD6A430FA}"/>
                  </a:ext>
                </a:extLst>
              </p:cNvPr>
              <p:cNvSpPr txBox="1">
                <a:spLocks noRot="1" noChangeAspect="1" noMove="1" noResize="1" noEditPoints="1" noAdjustHandles="1" noChangeArrowheads="1" noChangeShapeType="1" noTextEdit="1"/>
              </p:cNvSpPr>
              <p:nvPr/>
            </p:nvSpPr>
            <p:spPr>
              <a:xfrm>
                <a:off x="6542225" y="3966509"/>
                <a:ext cx="4803558" cy="538609"/>
              </a:xfrm>
              <a:prstGeom prst="rect">
                <a:avLst/>
              </a:prstGeom>
              <a:blipFill>
                <a:blip r:embed="rId3"/>
                <a:stretch>
                  <a:fillRect l="-1055"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7670498-F012-384B-A82E-073CF22138A7}"/>
                  </a:ext>
                </a:extLst>
              </p:cNvPr>
              <p:cNvSpPr txBox="1"/>
              <p:nvPr/>
            </p:nvSpPr>
            <p:spPr>
              <a:xfrm>
                <a:off x="1580299" y="3739512"/>
                <a:ext cx="3223260"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rPr>
                          </m:ctrlPr>
                        </m:fPr>
                        <m:num>
                          <m:r>
                            <a:rPr lang="en-US" sz="3000" b="0" i="1" smtClean="0">
                              <a:latin typeface="Cambria Math" panose="02040503050406030204" pitchFamily="18" charset="0"/>
                            </a:rPr>
                            <m:t>𝑑𝑃</m:t>
                          </m:r>
                        </m:num>
                        <m:den>
                          <m:r>
                            <a:rPr lang="en-US" sz="3000" b="0" i="1" smtClean="0">
                              <a:latin typeface="Cambria Math" panose="02040503050406030204" pitchFamily="18" charset="0"/>
                            </a:rPr>
                            <m:t>𝑑𝑡</m:t>
                          </m:r>
                        </m:den>
                      </m:f>
                      <m:r>
                        <a:rPr lang="en-US" sz="3000" b="0" i="1" smtClean="0">
                          <a:latin typeface="Cambria Math" panose="02040503050406030204" pitchFamily="18" charset="0"/>
                        </a:rPr>
                        <m:t>=</m:t>
                      </m:r>
                      <m:r>
                        <a:rPr lang="en-US" sz="3000" b="0" i="1" smtClean="0">
                          <a:latin typeface="Cambria Math" panose="02040503050406030204" pitchFamily="18" charset="0"/>
                        </a:rPr>
                        <m:t>𝑢𝑃</m:t>
                      </m:r>
                    </m:oMath>
                  </m:oMathPara>
                </a14:m>
                <a:endParaRPr lang="en-US" sz="3000" dirty="0"/>
              </a:p>
            </p:txBody>
          </p:sp>
        </mc:Choice>
        <mc:Fallback xmlns="">
          <p:sp>
            <p:nvSpPr>
              <p:cNvPr id="22" name="TextBox 21">
                <a:extLst>
                  <a:ext uri="{FF2B5EF4-FFF2-40B4-BE49-F238E27FC236}">
                    <a16:creationId xmlns:a16="http://schemas.microsoft.com/office/drawing/2014/main" id="{47670498-F012-384B-A82E-073CF22138A7}"/>
                  </a:ext>
                </a:extLst>
              </p:cNvPr>
              <p:cNvSpPr txBox="1">
                <a:spLocks noRot="1" noChangeAspect="1" noMove="1" noResize="1" noEditPoints="1" noAdjustHandles="1" noChangeArrowheads="1" noChangeShapeType="1" noTextEdit="1"/>
              </p:cNvSpPr>
              <p:nvPr/>
            </p:nvSpPr>
            <p:spPr>
              <a:xfrm>
                <a:off x="1580299" y="3739512"/>
                <a:ext cx="3223260" cy="876522"/>
              </a:xfrm>
              <a:prstGeom prst="rect">
                <a:avLst/>
              </a:prstGeom>
              <a:blipFill>
                <a:blip r:embed="rId4"/>
                <a:stretch>
                  <a:fillRect t="-1429" b="-14286"/>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3AD15697-2C52-9B40-B3B9-22D439C2BBFF}"/>
              </a:ext>
            </a:extLst>
          </p:cNvPr>
          <p:cNvCxnSpPr>
            <a:cxnSpLocks/>
          </p:cNvCxnSpPr>
          <p:nvPr/>
        </p:nvCxnSpPr>
        <p:spPr>
          <a:xfrm>
            <a:off x="4229099" y="4213707"/>
            <a:ext cx="186690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A63E45-5F7B-964D-B757-5C40B1045EF9}"/>
              </a:ext>
            </a:extLst>
          </p:cNvPr>
          <p:cNvSpPr txBox="1"/>
          <p:nvPr/>
        </p:nvSpPr>
        <p:spPr>
          <a:xfrm>
            <a:off x="7581404" y="5370685"/>
            <a:ext cx="4289135" cy="477054"/>
          </a:xfrm>
          <a:prstGeom prst="rect">
            <a:avLst/>
          </a:prstGeom>
          <a:noFill/>
        </p:spPr>
        <p:txBody>
          <a:bodyPr wrap="square" rtlCol="0">
            <a:spAutoFit/>
          </a:bodyPr>
          <a:lstStyle/>
          <a:p>
            <a:r>
              <a:rPr lang="en-US" sz="2500" dirty="0">
                <a:solidFill>
                  <a:srgbClr val="FF0000"/>
                </a:solidFill>
              </a:rPr>
              <a:t>What is</a:t>
            </a:r>
            <a:r>
              <a:rPr lang="en-US" sz="2500" i="1" dirty="0">
                <a:solidFill>
                  <a:srgbClr val="FF0000"/>
                </a:solidFill>
              </a:rPr>
              <a:t> P </a:t>
            </a:r>
            <a:r>
              <a:rPr lang="en-US" sz="2500" dirty="0">
                <a:solidFill>
                  <a:srgbClr val="FF0000"/>
                </a:solidFill>
              </a:rPr>
              <a:t>at </a:t>
            </a:r>
            <a:r>
              <a:rPr lang="en-US" sz="2500" i="1" dirty="0">
                <a:solidFill>
                  <a:srgbClr val="FF0000"/>
                </a:solidFill>
              </a:rPr>
              <a:t>t</a:t>
            </a:r>
            <a:r>
              <a:rPr lang="en-US" sz="2500" dirty="0">
                <a:solidFill>
                  <a:srgbClr val="FF0000"/>
                </a:solidFill>
              </a:rPr>
              <a:t> = 0?</a:t>
            </a:r>
          </a:p>
        </p:txBody>
      </p:sp>
    </p:spTree>
    <p:extLst>
      <p:ext uri="{BB962C8B-B14F-4D97-AF65-F5344CB8AC3E}">
        <p14:creationId xmlns:p14="http://schemas.microsoft.com/office/powerpoint/2010/main" val="640463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8DC459-ADB6-BA4C-B1E5-B9FB52ED37BC}"/>
              </a:ext>
            </a:extLst>
          </p:cNvPr>
          <p:cNvSpPr txBox="1"/>
          <p:nvPr/>
        </p:nvSpPr>
        <p:spPr>
          <a:xfrm>
            <a:off x="96982" y="43458"/>
            <a:ext cx="11956473" cy="6771084"/>
          </a:xfrm>
          <a:prstGeom prst="rect">
            <a:avLst/>
          </a:prstGeom>
          <a:solidFill>
            <a:schemeClr val="tx2">
              <a:lumMod val="50000"/>
              <a:lumOff val="50000"/>
            </a:schemeClr>
          </a:solidFill>
          <a:ln>
            <a:noFill/>
          </a:ln>
        </p:spPr>
        <p:txBody>
          <a:bodyPr wrap="square" rtlCol="0">
            <a:spAutoFit/>
          </a:bodyPr>
          <a:lstStyle/>
          <a:p>
            <a:pPr algn="ctr"/>
            <a:r>
              <a:rPr lang="en-US" b="1" u="sng" dirty="0">
                <a:solidFill>
                  <a:srgbClr val="FFFF00"/>
                </a:solidFill>
              </a:rPr>
              <a:t>R Code</a:t>
            </a:r>
          </a:p>
          <a:p>
            <a:r>
              <a:rPr lang="en-US" sz="1400" dirty="0">
                <a:solidFill>
                  <a:srgbClr val="FFFF00"/>
                </a:solidFill>
              </a:rPr>
              <a:t>#Real data to compare</a:t>
            </a:r>
          </a:p>
          <a:p>
            <a:r>
              <a:rPr lang="en-US" sz="1400" dirty="0" err="1">
                <a:solidFill>
                  <a:schemeClr val="bg1"/>
                </a:solidFill>
              </a:rPr>
              <a:t>P_putida_time</a:t>
            </a:r>
            <a:r>
              <a:rPr lang="en-US" sz="1400" dirty="0">
                <a:solidFill>
                  <a:schemeClr val="bg1"/>
                </a:solidFill>
              </a:rPr>
              <a:t> &lt;- c(0,2,3,4,5,6,7,8,9)</a:t>
            </a:r>
          </a:p>
          <a:p>
            <a:r>
              <a:rPr lang="en-US" sz="1400" dirty="0" err="1">
                <a:solidFill>
                  <a:schemeClr val="bg1"/>
                </a:solidFill>
              </a:rPr>
              <a:t>P_putida_abundance</a:t>
            </a:r>
            <a:r>
              <a:rPr lang="en-US" sz="1400" dirty="0">
                <a:solidFill>
                  <a:schemeClr val="bg1"/>
                </a:solidFill>
              </a:rPr>
              <a:t> &lt;- c(0.2162, 1.0808, 1.1867, 2.1595, 6.3756, 19.4565, 40.3202, 81.5114, 101.2929)*1e6</a:t>
            </a:r>
          </a:p>
          <a:p>
            <a:endParaRPr lang="en-US" sz="1400" dirty="0">
              <a:solidFill>
                <a:schemeClr val="tx1">
                  <a:lumMod val="95000"/>
                  <a:lumOff val="5000"/>
                </a:schemeClr>
              </a:solidFill>
            </a:endParaRPr>
          </a:p>
          <a:p>
            <a:r>
              <a:rPr lang="en-US" sz="1400" dirty="0">
                <a:solidFill>
                  <a:srgbClr val="FFFF00"/>
                </a:solidFill>
              </a:rPr>
              <a:t># Model Parameters</a:t>
            </a:r>
          </a:p>
          <a:p>
            <a:r>
              <a:rPr lang="en-US" sz="1400" dirty="0">
                <a:solidFill>
                  <a:schemeClr val="bg1"/>
                </a:solidFill>
              </a:rPr>
              <a:t>r = </a:t>
            </a:r>
            <a:r>
              <a:rPr lang="en-US" sz="1400" dirty="0">
                <a:solidFill>
                  <a:srgbClr val="C00000"/>
                </a:solidFill>
              </a:rPr>
              <a:t>???? </a:t>
            </a:r>
            <a:r>
              <a:rPr lang="en-US" sz="1400" dirty="0">
                <a:solidFill>
                  <a:schemeClr val="tx1">
                    <a:lumMod val="95000"/>
                    <a:lumOff val="5000"/>
                  </a:schemeClr>
                </a:solidFill>
              </a:rPr>
              <a:t>		</a:t>
            </a:r>
            <a:r>
              <a:rPr lang="en-US" sz="1400" dirty="0">
                <a:solidFill>
                  <a:srgbClr val="FFFF00"/>
                </a:solidFill>
              </a:rPr>
              <a:t>#doublings per day</a:t>
            </a:r>
          </a:p>
          <a:p>
            <a:r>
              <a:rPr lang="en-US" sz="1400" dirty="0">
                <a:solidFill>
                  <a:schemeClr val="bg1"/>
                </a:solidFill>
              </a:rPr>
              <a:t>P1 = </a:t>
            </a:r>
            <a:r>
              <a:rPr lang="en-US" sz="1400" dirty="0" err="1">
                <a:solidFill>
                  <a:schemeClr val="bg1"/>
                </a:solidFill>
              </a:rPr>
              <a:t>P_putida_abundance</a:t>
            </a:r>
            <a:r>
              <a:rPr lang="en-US" sz="1400" dirty="0">
                <a:solidFill>
                  <a:schemeClr val="bg1"/>
                </a:solidFill>
              </a:rPr>
              <a:t>[1] </a:t>
            </a:r>
            <a:r>
              <a:rPr lang="en-US" sz="1400" dirty="0">
                <a:solidFill>
                  <a:srgbClr val="FFFF00"/>
                </a:solidFill>
              </a:rPr>
              <a:t>#abundance at t=0</a:t>
            </a:r>
          </a:p>
          <a:p>
            <a:r>
              <a:rPr lang="en-US" sz="1400" dirty="0">
                <a:solidFill>
                  <a:schemeClr val="bg1"/>
                </a:solidFill>
              </a:rPr>
              <a:t>day = 9/24 	</a:t>
            </a:r>
            <a:r>
              <a:rPr lang="en-US" sz="1400" dirty="0">
                <a:solidFill>
                  <a:schemeClr val="tx1">
                    <a:lumMod val="95000"/>
                    <a:lumOff val="5000"/>
                  </a:schemeClr>
                </a:solidFill>
              </a:rPr>
              <a:t>	</a:t>
            </a:r>
            <a:r>
              <a:rPr lang="en-US" sz="1400" dirty="0">
                <a:solidFill>
                  <a:srgbClr val="FFFF00"/>
                </a:solidFill>
              </a:rPr>
              <a:t>#9 hours*1/24 = 1/days</a:t>
            </a:r>
          </a:p>
          <a:p>
            <a:r>
              <a:rPr lang="en-US" sz="1400" dirty="0">
                <a:solidFill>
                  <a:schemeClr val="bg1"/>
                </a:solidFill>
              </a:rPr>
              <a:t>dt = 1/24 	</a:t>
            </a:r>
            <a:r>
              <a:rPr lang="en-US" sz="1400" dirty="0">
                <a:solidFill>
                  <a:schemeClr val="tx1">
                    <a:lumMod val="95000"/>
                    <a:lumOff val="5000"/>
                  </a:schemeClr>
                </a:solidFill>
              </a:rPr>
              <a:t>	</a:t>
            </a:r>
            <a:r>
              <a:rPr lang="en-US" sz="1400" dirty="0">
                <a:solidFill>
                  <a:srgbClr val="FFFF00"/>
                </a:solidFill>
              </a:rPr>
              <a:t>#1 hour= 1/days</a:t>
            </a:r>
          </a:p>
          <a:p>
            <a:r>
              <a:rPr lang="en-US" sz="1400" dirty="0" err="1">
                <a:solidFill>
                  <a:schemeClr val="bg1"/>
                </a:solidFill>
              </a:rPr>
              <a:t>iter</a:t>
            </a:r>
            <a:r>
              <a:rPr lang="en-US" sz="1400" dirty="0">
                <a:solidFill>
                  <a:schemeClr val="bg1"/>
                </a:solidFill>
              </a:rPr>
              <a:t> = day/dt	</a:t>
            </a:r>
            <a:r>
              <a:rPr lang="en-US" sz="1400" dirty="0">
                <a:solidFill>
                  <a:srgbClr val="FFFF00"/>
                </a:solidFill>
              </a:rPr>
              <a:t>#Total number of model iterations (how many times the model has to loop)</a:t>
            </a:r>
          </a:p>
          <a:p>
            <a:r>
              <a:rPr lang="en-US" sz="1400" dirty="0">
                <a:solidFill>
                  <a:schemeClr val="bg1"/>
                </a:solidFill>
              </a:rPr>
              <a:t>P = vector(length=</a:t>
            </a:r>
            <a:r>
              <a:rPr lang="en-US" sz="1400" dirty="0" err="1">
                <a:solidFill>
                  <a:schemeClr val="bg1"/>
                </a:solidFill>
              </a:rPr>
              <a:t>iter</a:t>
            </a:r>
            <a:r>
              <a:rPr lang="en-US" sz="1400" dirty="0">
                <a:solidFill>
                  <a:schemeClr val="bg1"/>
                </a:solidFill>
              </a:rPr>
              <a:t>) </a:t>
            </a:r>
            <a:r>
              <a:rPr lang="en-US" sz="1400" dirty="0">
                <a:solidFill>
                  <a:srgbClr val="FFFF00"/>
                </a:solidFill>
              </a:rPr>
              <a:t>#Create an empty vector to fill in abundances values as R loops and </a:t>
            </a:r>
            <a:r>
              <a:rPr lang="en-US" sz="1400" dirty="0" err="1">
                <a:solidFill>
                  <a:srgbClr val="FFFF00"/>
                </a:solidFill>
              </a:rPr>
              <a:t>calulcates</a:t>
            </a:r>
            <a:endParaRPr lang="en-US" sz="1400" dirty="0">
              <a:solidFill>
                <a:srgbClr val="FFFF00"/>
              </a:solidFill>
            </a:endParaRPr>
          </a:p>
          <a:p>
            <a:r>
              <a:rPr lang="en-US" sz="1400" dirty="0">
                <a:solidFill>
                  <a:schemeClr val="bg1"/>
                </a:solidFill>
              </a:rPr>
              <a:t>P[1] = P1		</a:t>
            </a:r>
            <a:r>
              <a:rPr lang="en-US" sz="1400" dirty="0">
                <a:solidFill>
                  <a:srgbClr val="FFFF00"/>
                </a:solidFill>
              </a:rPr>
              <a:t>#Populate the first value in the vector with P1</a:t>
            </a:r>
          </a:p>
          <a:p>
            <a:endParaRPr lang="en-US" sz="1400" dirty="0">
              <a:solidFill>
                <a:schemeClr val="bg1"/>
              </a:solidFill>
            </a:endParaRPr>
          </a:p>
          <a:p>
            <a:r>
              <a:rPr lang="en-US" sz="1400" dirty="0">
                <a:solidFill>
                  <a:srgbClr val="FFFF00"/>
                </a:solidFill>
              </a:rPr>
              <a:t>#### Model</a:t>
            </a:r>
          </a:p>
          <a:p>
            <a:r>
              <a:rPr lang="en-US" sz="1400" dirty="0">
                <a:solidFill>
                  <a:schemeClr val="bg1"/>
                </a:solidFill>
              </a:rPr>
              <a:t>for (</a:t>
            </a:r>
            <a:r>
              <a:rPr lang="en-US" sz="1400" dirty="0" err="1">
                <a:solidFill>
                  <a:schemeClr val="bg1"/>
                </a:solidFill>
              </a:rPr>
              <a:t>i</a:t>
            </a:r>
            <a:r>
              <a:rPr lang="en-US" sz="1400" dirty="0">
                <a:solidFill>
                  <a:schemeClr val="bg1"/>
                </a:solidFill>
              </a:rPr>
              <a:t> in 2:iter){</a:t>
            </a:r>
          </a:p>
          <a:p>
            <a:r>
              <a:rPr lang="en-US" sz="1400" dirty="0">
                <a:solidFill>
                  <a:schemeClr val="bg1"/>
                </a:solidFill>
              </a:rPr>
              <a:t> P[</a:t>
            </a:r>
            <a:r>
              <a:rPr lang="en-US" sz="1400" dirty="0" err="1">
                <a:solidFill>
                  <a:schemeClr val="bg1"/>
                </a:solidFill>
              </a:rPr>
              <a:t>i</a:t>
            </a:r>
            <a:r>
              <a:rPr lang="en-US" sz="1400" dirty="0">
                <a:solidFill>
                  <a:schemeClr val="bg1"/>
                </a:solidFill>
              </a:rPr>
              <a:t>] = P[i-1] + (dt*P[i-1]*r) </a:t>
            </a:r>
          </a:p>
          <a:p>
            <a:r>
              <a:rPr lang="en-US" sz="1400" dirty="0">
                <a:solidFill>
                  <a:schemeClr val="bg1"/>
                </a:solidFill>
              </a:rPr>
              <a:t>}</a:t>
            </a:r>
          </a:p>
          <a:p>
            <a:endParaRPr lang="en-US" sz="1400" dirty="0">
              <a:solidFill>
                <a:schemeClr val="tx1">
                  <a:lumMod val="95000"/>
                  <a:lumOff val="5000"/>
                </a:schemeClr>
              </a:solidFill>
            </a:endParaRPr>
          </a:p>
          <a:p>
            <a:r>
              <a:rPr lang="en-US" sz="1400" dirty="0">
                <a:solidFill>
                  <a:srgbClr val="FFFF00"/>
                </a:solidFill>
              </a:rPr>
              <a:t>### Plotting</a:t>
            </a:r>
          </a:p>
          <a:p>
            <a:r>
              <a:rPr lang="en-US" sz="1400" dirty="0" err="1">
                <a:solidFill>
                  <a:schemeClr val="bg1"/>
                </a:solidFill>
              </a:rPr>
              <a:t>plot.pseudo</a:t>
            </a:r>
            <a:r>
              <a:rPr lang="en-US" sz="1400" dirty="0">
                <a:solidFill>
                  <a:schemeClr val="bg1"/>
                </a:solidFill>
              </a:rPr>
              <a:t>&lt;- </a:t>
            </a:r>
            <a:r>
              <a:rPr lang="en-US" sz="1400" dirty="0" err="1">
                <a:solidFill>
                  <a:schemeClr val="bg1"/>
                </a:solidFill>
              </a:rPr>
              <a:t>ggplot</a:t>
            </a:r>
            <a:r>
              <a:rPr lang="en-US" sz="1400" dirty="0">
                <a:solidFill>
                  <a:schemeClr val="bg1"/>
                </a:solidFill>
              </a:rPr>
              <a:t>()+</a:t>
            </a:r>
          </a:p>
          <a:p>
            <a:r>
              <a:rPr lang="en-US" sz="1400" dirty="0">
                <a:solidFill>
                  <a:schemeClr val="bg1"/>
                </a:solidFill>
              </a:rPr>
              <a:t>  </a:t>
            </a:r>
            <a:r>
              <a:rPr lang="en-US" sz="1400" dirty="0" err="1">
                <a:solidFill>
                  <a:schemeClr val="bg1"/>
                </a:solidFill>
              </a:rPr>
              <a:t>geom_line</a:t>
            </a:r>
            <a:r>
              <a:rPr lang="en-US" sz="1400" dirty="0">
                <a:solidFill>
                  <a:schemeClr val="bg1"/>
                </a:solidFill>
              </a:rPr>
              <a:t>(</a:t>
            </a:r>
            <a:r>
              <a:rPr lang="en-US" sz="1400" dirty="0" err="1">
                <a:solidFill>
                  <a:schemeClr val="bg1"/>
                </a:solidFill>
              </a:rPr>
              <a:t>aes</a:t>
            </a:r>
            <a:r>
              <a:rPr lang="en-US" sz="1400" dirty="0">
                <a:solidFill>
                  <a:schemeClr val="bg1"/>
                </a:solidFill>
              </a:rPr>
              <a:t>(x=c(1:iter), y=P, col='Model'))+</a:t>
            </a:r>
          </a:p>
          <a:p>
            <a:r>
              <a:rPr lang="en-US" sz="1400" dirty="0">
                <a:solidFill>
                  <a:schemeClr val="bg1"/>
                </a:solidFill>
              </a:rPr>
              <a:t>  </a:t>
            </a:r>
            <a:r>
              <a:rPr lang="en-US" sz="1400" dirty="0" err="1">
                <a:solidFill>
                  <a:schemeClr val="bg1"/>
                </a:solidFill>
              </a:rPr>
              <a:t>geom_point</a:t>
            </a:r>
            <a:r>
              <a:rPr lang="en-US" sz="1400" dirty="0">
                <a:solidFill>
                  <a:schemeClr val="bg1"/>
                </a:solidFill>
              </a:rPr>
              <a:t>(</a:t>
            </a:r>
            <a:r>
              <a:rPr lang="en-US" sz="1400" dirty="0" err="1">
                <a:solidFill>
                  <a:schemeClr val="bg1"/>
                </a:solidFill>
              </a:rPr>
              <a:t>aes</a:t>
            </a:r>
            <a:r>
              <a:rPr lang="en-US" sz="1400" dirty="0">
                <a:solidFill>
                  <a:schemeClr val="bg1"/>
                </a:solidFill>
              </a:rPr>
              <a:t>(x=c(1:iter), y=P, col='Model'))+</a:t>
            </a:r>
          </a:p>
          <a:p>
            <a:r>
              <a:rPr lang="en-US" sz="1400" dirty="0">
                <a:solidFill>
                  <a:schemeClr val="bg1"/>
                </a:solidFill>
              </a:rPr>
              <a:t>  </a:t>
            </a:r>
            <a:r>
              <a:rPr lang="en-US" sz="1400" dirty="0" err="1">
                <a:solidFill>
                  <a:schemeClr val="bg1"/>
                </a:solidFill>
              </a:rPr>
              <a:t>geom_line</a:t>
            </a:r>
            <a:r>
              <a:rPr lang="en-US" sz="1400" dirty="0">
                <a:solidFill>
                  <a:schemeClr val="bg1"/>
                </a:solidFill>
              </a:rPr>
              <a:t>(</a:t>
            </a:r>
            <a:r>
              <a:rPr lang="en-US" sz="1400" dirty="0" err="1">
                <a:solidFill>
                  <a:schemeClr val="bg1"/>
                </a:solidFill>
              </a:rPr>
              <a:t>aes</a:t>
            </a:r>
            <a:r>
              <a:rPr lang="en-US" sz="1400" dirty="0">
                <a:solidFill>
                  <a:schemeClr val="bg1"/>
                </a:solidFill>
              </a:rPr>
              <a:t>(x=</a:t>
            </a:r>
            <a:r>
              <a:rPr lang="en-US" sz="1400" dirty="0" err="1">
                <a:solidFill>
                  <a:schemeClr val="bg1"/>
                </a:solidFill>
              </a:rPr>
              <a:t>P_putida_time,y</a:t>
            </a:r>
            <a:r>
              <a:rPr lang="en-US" sz="1400" dirty="0">
                <a:solidFill>
                  <a:schemeClr val="bg1"/>
                </a:solidFill>
              </a:rPr>
              <a:t>=</a:t>
            </a:r>
            <a:r>
              <a:rPr lang="en-US" sz="1400" dirty="0" err="1">
                <a:solidFill>
                  <a:schemeClr val="bg1"/>
                </a:solidFill>
              </a:rPr>
              <a:t>P_putida_abundance</a:t>
            </a:r>
            <a:r>
              <a:rPr lang="en-US" sz="1400" dirty="0">
                <a:solidFill>
                  <a:schemeClr val="bg1"/>
                </a:solidFill>
              </a:rPr>
              <a:t>, col='Real'))+</a:t>
            </a:r>
          </a:p>
          <a:p>
            <a:r>
              <a:rPr lang="en-US" sz="1400" dirty="0">
                <a:solidFill>
                  <a:schemeClr val="bg1"/>
                </a:solidFill>
              </a:rPr>
              <a:t>  </a:t>
            </a:r>
            <a:r>
              <a:rPr lang="en-US" sz="1400" dirty="0" err="1">
                <a:solidFill>
                  <a:schemeClr val="bg1"/>
                </a:solidFill>
              </a:rPr>
              <a:t>geom_point</a:t>
            </a:r>
            <a:r>
              <a:rPr lang="en-US" sz="1400" dirty="0">
                <a:solidFill>
                  <a:schemeClr val="bg1"/>
                </a:solidFill>
              </a:rPr>
              <a:t>(</a:t>
            </a:r>
            <a:r>
              <a:rPr lang="en-US" sz="1400" dirty="0" err="1">
                <a:solidFill>
                  <a:schemeClr val="bg1"/>
                </a:solidFill>
              </a:rPr>
              <a:t>aes</a:t>
            </a:r>
            <a:r>
              <a:rPr lang="en-US" sz="1400" dirty="0">
                <a:solidFill>
                  <a:schemeClr val="bg1"/>
                </a:solidFill>
              </a:rPr>
              <a:t>(x=</a:t>
            </a:r>
            <a:r>
              <a:rPr lang="en-US" sz="1400" dirty="0" err="1">
                <a:solidFill>
                  <a:schemeClr val="bg1"/>
                </a:solidFill>
              </a:rPr>
              <a:t>P_putida_time,y</a:t>
            </a:r>
            <a:r>
              <a:rPr lang="en-US" sz="1400" dirty="0">
                <a:solidFill>
                  <a:schemeClr val="bg1"/>
                </a:solidFill>
              </a:rPr>
              <a:t>=</a:t>
            </a:r>
            <a:r>
              <a:rPr lang="en-US" sz="1400" dirty="0" err="1">
                <a:solidFill>
                  <a:schemeClr val="bg1"/>
                </a:solidFill>
              </a:rPr>
              <a:t>P_putida_abundance</a:t>
            </a:r>
            <a:r>
              <a:rPr lang="en-US" sz="1400" dirty="0">
                <a:solidFill>
                  <a:schemeClr val="bg1"/>
                </a:solidFill>
              </a:rPr>
              <a:t>, col='Real'),shape='square')+</a:t>
            </a:r>
          </a:p>
          <a:p>
            <a:r>
              <a:rPr lang="en-US" sz="1400" dirty="0">
                <a:solidFill>
                  <a:schemeClr val="bg1"/>
                </a:solidFill>
              </a:rPr>
              <a:t>  </a:t>
            </a:r>
            <a:r>
              <a:rPr lang="en-US" sz="1400" dirty="0" err="1">
                <a:solidFill>
                  <a:schemeClr val="bg1"/>
                </a:solidFill>
              </a:rPr>
              <a:t>scale_x_continuous</a:t>
            </a:r>
            <a:r>
              <a:rPr lang="en-US" sz="1400" dirty="0">
                <a:solidFill>
                  <a:schemeClr val="bg1"/>
                </a:solidFill>
              </a:rPr>
              <a:t>(name=</a:t>
            </a:r>
            <a:r>
              <a:rPr lang="en-US" sz="1400" dirty="0" err="1">
                <a:solidFill>
                  <a:schemeClr val="bg1"/>
                </a:solidFill>
              </a:rPr>
              <a:t>bquote</a:t>
            </a:r>
            <a:r>
              <a:rPr lang="en-US" sz="1400" dirty="0">
                <a:solidFill>
                  <a:schemeClr val="bg1"/>
                </a:solidFill>
              </a:rPr>
              <a:t>(Time~(hours)))+</a:t>
            </a:r>
          </a:p>
          <a:p>
            <a:r>
              <a:rPr lang="en-US" sz="1400" dirty="0">
                <a:solidFill>
                  <a:schemeClr val="bg1"/>
                </a:solidFill>
              </a:rPr>
              <a:t>  </a:t>
            </a:r>
            <a:r>
              <a:rPr lang="en-US" sz="1400" dirty="0" err="1">
                <a:solidFill>
                  <a:schemeClr val="bg1"/>
                </a:solidFill>
              </a:rPr>
              <a:t>scale_y_continuous</a:t>
            </a:r>
            <a:r>
              <a:rPr lang="en-US" sz="1400" dirty="0">
                <a:solidFill>
                  <a:schemeClr val="bg1"/>
                </a:solidFill>
              </a:rPr>
              <a:t>(name=</a:t>
            </a:r>
            <a:r>
              <a:rPr lang="en-US" sz="1400" dirty="0" err="1">
                <a:solidFill>
                  <a:schemeClr val="bg1"/>
                </a:solidFill>
              </a:rPr>
              <a:t>bquote</a:t>
            </a:r>
            <a:r>
              <a:rPr lang="en-US" sz="1400" dirty="0">
                <a:solidFill>
                  <a:schemeClr val="bg1"/>
                </a:solidFill>
              </a:rPr>
              <a:t>(italic(</a:t>
            </a:r>
            <a:r>
              <a:rPr lang="en-US" sz="1400" dirty="0" err="1">
                <a:solidFill>
                  <a:schemeClr val="bg1"/>
                </a:solidFill>
              </a:rPr>
              <a:t>Psuedmonas~pudita</a:t>
            </a:r>
            <a:r>
              <a:rPr lang="en-US" sz="1400" dirty="0">
                <a:solidFill>
                  <a:schemeClr val="bg1"/>
                </a:solidFill>
              </a:rPr>
              <a:t>)~Abundance))+</a:t>
            </a:r>
          </a:p>
          <a:p>
            <a:r>
              <a:rPr lang="en-US" sz="1400" dirty="0">
                <a:solidFill>
                  <a:schemeClr val="bg1"/>
                </a:solidFill>
              </a:rPr>
              <a:t>  </a:t>
            </a:r>
            <a:r>
              <a:rPr lang="en-US" sz="1400" dirty="0" err="1">
                <a:solidFill>
                  <a:schemeClr val="bg1"/>
                </a:solidFill>
              </a:rPr>
              <a:t>scale_color_manual</a:t>
            </a:r>
            <a:r>
              <a:rPr lang="en-US" sz="1400" dirty="0">
                <a:solidFill>
                  <a:schemeClr val="bg1"/>
                </a:solidFill>
              </a:rPr>
              <a:t>(name='',values=c('Real'='</a:t>
            </a:r>
            <a:r>
              <a:rPr lang="en-US" sz="1400" dirty="0" err="1">
                <a:solidFill>
                  <a:schemeClr val="bg1"/>
                </a:solidFill>
              </a:rPr>
              <a:t>black','Model</a:t>
            </a:r>
            <a:r>
              <a:rPr lang="en-US" sz="1400" dirty="0">
                <a:solidFill>
                  <a:schemeClr val="bg1"/>
                </a:solidFill>
              </a:rPr>
              <a:t>'='red'))+</a:t>
            </a:r>
          </a:p>
          <a:p>
            <a:r>
              <a:rPr lang="en-US" sz="1400" dirty="0">
                <a:solidFill>
                  <a:schemeClr val="bg1"/>
                </a:solidFill>
              </a:rPr>
              <a:t>  </a:t>
            </a:r>
            <a:r>
              <a:rPr lang="en-US" sz="1400" dirty="0" err="1">
                <a:solidFill>
                  <a:schemeClr val="bg1"/>
                </a:solidFill>
              </a:rPr>
              <a:t>theme_bw</a:t>
            </a:r>
            <a:r>
              <a:rPr lang="en-US" sz="1400" dirty="0">
                <a:solidFill>
                  <a:schemeClr val="bg1"/>
                </a:solidFill>
              </a:rPr>
              <a:t>()+</a:t>
            </a:r>
          </a:p>
          <a:p>
            <a:r>
              <a:rPr lang="en-US" sz="1400" dirty="0">
                <a:solidFill>
                  <a:schemeClr val="bg1"/>
                </a:solidFill>
              </a:rPr>
              <a:t>  theme(</a:t>
            </a:r>
            <a:r>
              <a:rPr lang="en-US" sz="1400" dirty="0" err="1">
                <a:solidFill>
                  <a:schemeClr val="bg1"/>
                </a:solidFill>
              </a:rPr>
              <a:t>panel.grid</a:t>
            </a:r>
            <a:r>
              <a:rPr lang="en-US" sz="1400" dirty="0">
                <a:solidFill>
                  <a:schemeClr val="bg1"/>
                </a:solidFill>
              </a:rPr>
              <a:t> = </a:t>
            </a:r>
            <a:r>
              <a:rPr lang="en-US" sz="1400" dirty="0" err="1">
                <a:solidFill>
                  <a:schemeClr val="bg1"/>
                </a:solidFill>
              </a:rPr>
              <a:t>element_blank</a:t>
            </a:r>
            <a:r>
              <a:rPr lang="en-US" sz="1400" dirty="0">
                <a:solidFill>
                  <a:schemeClr val="bg1"/>
                </a:solidFill>
              </a:rPr>
              <a:t>(),</a:t>
            </a:r>
          </a:p>
          <a:p>
            <a:r>
              <a:rPr lang="en-US" sz="1400" dirty="0">
                <a:solidFill>
                  <a:schemeClr val="bg1"/>
                </a:solidFill>
              </a:rPr>
              <a:t>             </a:t>
            </a:r>
            <a:r>
              <a:rPr lang="en-US" sz="1400" dirty="0" err="1">
                <a:solidFill>
                  <a:schemeClr val="bg1"/>
                </a:solidFill>
              </a:rPr>
              <a:t>legend.position</a:t>
            </a:r>
            <a:r>
              <a:rPr lang="en-US" sz="1400" dirty="0">
                <a:solidFill>
                  <a:schemeClr val="bg1"/>
                </a:solidFill>
              </a:rPr>
              <a:t> = c(0.2,0.8))</a:t>
            </a:r>
          </a:p>
        </p:txBody>
      </p:sp>
    </p:spTree>
    <p:extLst>
      <p:ext uri="{BB962C8B-B14F-4D97-AF65-F5344CB8AC3E}">
        <p14:creationId xmlns:p14="http://schemas.microsoft.com/office/powerpoint/2010/main" val="1509595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What can it be used for?</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116697-F176-FF45-B025-9B532100F292}"/>
              </a:ext>
            </a:extLst>
          </p:cNvPr>
          <p:cNvSpPr>
            <a:spLocks noGrp="1"/>
          </p:cNvSpPr>
          <p:nvPr>
            <p:ph idx="1"/>
          </p:nvPr>
        </p:nvSpPr>
        <p:spPr>
          <a:xfrm>
            <a:off x="1535371" y="2702257"/>
            <a:ext cx="9935571" cy="3426158"/>
          </a:xfrm>
        </p:spPr>
        <p:txBody>
          <a:bodyPr anchor="t">
            <a:normAutofit/>
          </a:bodyPr>
          <a:lstStyle/>
          <a:p>
            <a:r>
              <a:rPr lang="en-US" dirty="0"/>
              <a:t>Literally anything your heart desires. Most everything can be boiled down to some basic mathematic relationships. We don’t always know the real-world constraints and dynamics but models can be used to test different hypotheses and compared to the real world, or predict forward, etc. </a:t>
            </a:r>
          </a:p>
        </p:txBody>
      </p:sp>
    </p:spTree>
    <p:extLst>
      <p:ext uri="{BB962C8B-B14F-4D97-AF65-F5344CB8AC3E}">
        <p14:creationId xmlns:p14="http://schemas.microsoft.com/office/powerpoint/2010/main" val="2246665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8DC459-ADB6-BA4C-B1E5-B9FB52ED37BC}"/>
              </a:ext>
            </a:extLst>
          </p:cNvPr>
          <p:cNvSpPr txBox="1"/>
          <p:nvPr/>
        </p:nvSpPr>
        <p:spPr>
          <a:xfrm>
            <a:off x="96982" y="43458"/>
            <a:ext cx="11956473" cy="6771084"/>
          </a:xfrm>
          <a:prstGeom prst="rect">
            <a:avLst/>
          </a:prstGeom>
          <a:solidFill>
            <a:schemeClr val="tx2">
              <a:lumMod val="50000"/>
              <a:lumOff val="50000"/>
            </a:schemeClr>
          </a:solidFill>
          <a:ln>
            <a:noFill/>
          </a:ln>
        </p:spPr>
        <p:txBody>
          <a:bodyPr wrap="square" rtlCol="0">
            <a:spAutoFit/>
          </a:bodyPr>
          <a:lstStyle/>
          <a:p>
            <a:pPr algn="ctr"/>
            <a:r>
              <a:rPr lang="en-US" b="1" u="sng" dirty="0">
                <a:solidFill>
                  <a:schemeClr val="bg1"/>
                </a:solidFill>
              </a:rPr>
              <a:t>R Code</a:t>
            </a:r>
          </a:p>
          <a:p>
            <a:r>
              <a:rPr lang="en-US" sz="1400" dirty="0">
                <a:solidFill>
                  <a:schemeClr val="accent6">
                    <a:lumMod val="50000"/>
                  </a:schemeClr>
                </a:solidFill>
              </a:rPr>
              <a:t>#Real data to compare</a:t>
            </a:r>
          </a:p>
          <a:p>
            <a:r>
              <a:rPr lang="en-US" sz="1400" dirty="0" err="1">
                <a:solidFill>
                  <a:schemeClr val="bg1"/>
                </a:solidFill>
              </a:rPr>
              <a:t>P_putida_time</a:t>
            </a:r>
            <a:r>
              <a:rPr lang="en-US" sz="1400" dirty="0">
                <a:solidFill>
                  <a:schemeClr val="bg1"/>
                </a:solidFill>
              </a:rPr>
              <a:t> &lt;- c(0,2,3,4,5,6,7,8,9)</a:t>
            </a:r>
          </a:p>
          <a:p>
            <a:r>
              <a:rPr lang="en-US" sz="1400" dirty="0" err="1">
                <a:solidFill>
                  <a:schemeClr val="bg1"/>
                </a:solidFill>
              </a:rPr>
              <a:t>P_putida_abundance</a:t>
            </a:r>
            <a:r>
              <a:rPr lang="en-US" sz="1400" dirty="0">
                <a:solidFill>
                  <a:schemeClr val="bg1"/>
                </a:solidFill>
              </a:rPr>
              <a:t> &lt;- c(0.2162, 1.0808, 1.1867, 2.1595, 6.3756, 19.4565, 40.3202, 81.5114, 101.2929)*1e6</a:t>
            </a:r>
          </a:p>
          <a:p>
            <a:endParaRPr lang="en-US" sz="1400" dirty="0">
              <a:solidFill>
                <a:schemeClr val="tx1">
                  <a:lumMod val="95000"/>
                  <a:lumOff val="5000"/>
                </a:schemeClr>
              </a:solidFill>
            </a:endParaRPr>
          </a:p>
          <a:p>
            <a:r>
              <a:rPr lang="en-US" sz="1400" dirty="0">
                <a:solidFill>
                  <a:schemeClr val="accent6">
                    <a:lumMod val="50000"/>
                  </a:schemeClr>
                </a:solidFill>
              </a:rPr>
              <a:t># Model Parameters</a:t>
            </a:r>
          </a:p>
          <a:p>
            <a:r>
              <a:rPr lang="en-US" sz="1400" dirty="0">
                <a:solidFill>
                  <a:schemeClr val="bg1"/>
                </a:solidFill>
              </a:rPr>
              <a:t>r = </a:t>
            </a:r>
            <a:r>
              <a:rPr lang="en-US" sz="1400" dirty="0">
                <a:solidFill>
                  <a:srgbClr val="C00000"/>
                </a:solidFill>
              </a:rPr>
              <a:t>???? </a:t>
            </a:r>
            <a:r>
              <a:rPr lang="en-US" sz="1400" dirty="0">
                <a:solidFill>
                  <a:schemeClr val="tx1">
                    <a:lumMod val="95000"/>
                    <a:lumOff val="5000"/>
                  </a:schemeClr>
                </a:solidFill>
              </a:rPr>
              <a:t>		</a:t>
            </a:r>
            <a:r>
              <a:rPr lang="en-US" sz="1400" dirty="0">
                <a:solidFill>
                  <a:schemeClr val="accent6">
                    <a:lumMod val="50000"/>
                  </a:schemeClr>
                </a:solidFill>
              </a:rPr>
              <a:t>#doublings per day</a:t>
            </a:r>
          </a:p>
          <a:p>
            <a:r>
              <a:rPr lang="en-US" sz="1400" dirty="0">
                <a:solidFill>
                  <a:schemeClr val="bg1"/>
                </a:solidFill>
              </a:rPr>
              <a:t>P1 = </a:t>
            </a:r>
            <a:r>
              <a:rPr lang="en-US" sz="1400" dirty="0" err="1">
                <a:solidFill>
                  <a:schemeClr val="bg1"/>
                </a:solidFill>
              </a:rPr>
              <a:t>P_putida_abundance</a:t>
            </a:r>
            <a:r>
              <a:rPr lang="en-US" sz="1400" dirty="0">
                <a:solidFill>
                  <a:schemeClr val="bg1"/>
                </a:solidFill>
              </a:rPr>
              <a:t>[1]</a:t>
            </a:r>
          </a:p>
          <a:p>
            <a:r>
              <a:rPr lang="en-US" sz="1400" dirty="0">
                <a:solidFill>
                  <a:schemeClr val="bg1"/>
                </a:solidFill>
              </a:rPr>
              <a:t>day = 9/24 	</a:t>
            </a:r>
            <a:r>
              <a:rPr lang="en-US" sz="1400" dirty="0">
                <a:solidFill>
                  <a:schemeClr val="tx1">
                    <a:lumMod val="95000"/>
                    <a:lumOff val="5000"/>
                  </a:schemeClr>
                </a:solidFill>
              </a:rPr>
              <a:t>	</a:t>
            </a:r>
            <a:r>
              <a:rPr lang="en-US" sz="1400" dirty="0">
                <a:solidFill>
                  <a:schemeClr val="accent6">
                    <a:lumMod val="50000"/>
                  </a:schemeClr>
                </a:solidFill>
              </a:rPr>
              <a:t>#9 hours*1/24 = 1/days</a:t>
            </a:r>
          </a:p>
          <a:p>
            <a:r>
              <a:rPr lang="en-US" sz="1400" dirty="0">
                <a:solidFill>
                  <a:schemeClr val="bg1"/>
                </a:solidFill>
              </a:rPr>
              <a:t>dt = 1/24 	</a:t>
            </a:r>
            <a:r>
              <a:rPr lang="en-US" sz="1400" dirty="0">
                <a:solidFill>
                  <a:schemeClr val="tx1">
                    <a:lumMod val="95000"/>
                    <a:lumOff val="5000"/>
                  </a:schemeClr>
                </a:solidFill>
              </a:rPr>
              <a:t>	</a:t>
            </a:r>
            <a:r>
              <a:rPr lang="en-US" sz="1400" dirty="0">
                <a:solidFill>
                  <a:schemeClr val="accent6">
                    <a:lumMod val="50000"/>
                  </a:schemeClr>
                </a:solidFill>
              </a:rPr>
              <a:t>#1 hour= 1/days</a:t>
            </a:r>
          </a:p>
          <a:p>
            <a:r>
              <a:rPr lang="en-US" sz="1400" dirty="0" err="1">
                <a:solidFill>
                  <a:schemeClr val="bg1"/>
                </a:solidFill>
              </a:rPr>
              <a:t>iter</a:t>
            </a:r>
            <a:r>
              <a:rPr lang="en-US" sz="1400" dirty="0">
                <a:solidFill>
                  <a:schemeClr val="bg1"/>
                </a:solidFill>
              </a:rPr>
              <a:t> = day/dt</a:t>
            </a:r>
          </a:p>
          <a:p>
            <a:r>
              <a:rPr lang="en-US" sz="1400" dirty="0">
                <a:solidFill>
                  <a:schemeClr val="bg1"/>
                </a:solidFill>
              </a:rPr>
              <a:t>P = vector(length=</a:t>
            </a:r>
            <a:r>
              <a:rPr lang="en-US" sz="1400" dirty="0" err="1">
                <a:solidFill>
                  <a:schemeClr val="bg1"/>
                </a:solidFill>
              </a:rPr>
              <a:t>iter</a:t>
            </a:r>
            <a:r>
              <a:rPr lang="en-US" sz="1400" dirty="0">
                <a:solidFill>
                  <a:schemeClr val="bg1"/>
                </a:solidFill>
              </a:rPr>
              <a:t>)</a:t>
            </a:r>
          </a:p>
          <a:p>
            <a:r>
              <a:rPr lang="en-US" sz="1400" dirty="0">
                <a:solidFill>
                  <a:schemeClr val="bg1"/>
                </a:solidFill>
              </a:rPr>
              <a:t>P[1] = P1</a:t>
            </a:r>
          </a:p>
          <a:p>
            <a:endParaRPr lang="en-US" sz="1400" dirty="0">
              <a:solidFill>
                <a:schemeClr val="bg1"/>
              </a:solidFill>
            </a:endParaRPr>
          </a:p>
          <a:p>
            <a:r>
              <a:rPr lang="en-US" sz="1400" dirty="0">
                <a:solidFill>
                  <a:srgbClr val="2D4344"/>
                </a:solidFill>
              </a:rPr>
              <a:t>####Model</a:t>
            </a:r>
          </a:p>
          <a:p>
            <a:r>
              <a:rPr lang="en-US" sz="1400" dirty="0">
                <a:solidFill>
                  <a:schemeClr val="bg1"/>
                </a:solidFill>
              </a:rPr>
              <a:t>for (</a:t>
            </a:r>
            <a:r>
              <a:rPr lang="en-US" sz="1400" dirty="0" err="1">
                <a:solidFill>
                  <a:schemeClr val="bg1"/>
                </a:solidFill>
              </a:rPr>
              <a:t>i</a:t>
            </a:r>
            <a:r>
              <a:rPr lang="en-US" sz="1400" dirty="0">
                <a:solidFill>
                  <a:schemeClr val="bg1"/>
                </a:solidFill>
              </a:rPr>
              <a:t> in 2:iter){</a:t>
            </a:r>
          </a:p>
          <a:p>
            <a:r>
              <a:rPr lang="en-US" sz="1400" dirty="0">
                <a:solidFill>
                  <a:schemeClr val="bg1"/>
                </a:solidFill>
              </a:rPr>
              <a:t> P[</a:t>
            </a:r>
            <a:r>
              <a:rPr lang="en-US" sz="1400" dirty="0" err="1">
                <a:solidFill>
                  <a:schemeClr val="bg1"/>
                </a:solidFill>
              </a:rPr>
              <a:t>i</a:t>
            </a:r>
            <a:r>
              <a:rPr lang="en-US" sz="1400" dirty="0">
                <a:solidFill>
                  <a:schemeClr val="bg1"/>
                </a:solidFill>
              </a:rPr>
              <a:t>] = P[i-1] + (dt*P[i-1]*r) </a:t>
            </a:r>
          </a:p>
          <a:p>
            <a:r>
              <a:rPr lang="en-US" sz="1400" dirty="0">
                <a:solidFill>
                  <a:schemeClr val="bg1"/>
                </a:solidFill>
              </a:rPr>
              <a:t>}</a:t>
            </a:r>
          </a:p>
          <a:p>
            <a:endParaRPr lang="en-US" sz="1400" dirty="0">
              <a:solidFill>
                <a:schemeClr val="tx1">
                  <a:lumMod val="95000"/>
                  <a:lumOff val="5000"/>
                </a:schemeClr>
              </a:solidFill>
            </a:endParaRPr>
          </a:p>
          <a:p>
            <a:r>
              <a:rPr lang="en-US" sz="1400" dirty="0">
                <a:solidFill>
                  <a:schemeClr val="accent6">
                    <a:lumMod val="50000"/>
                  </a:schemeClr>
                </a:solidFill>
              </a:rPr>
              <a:t>### Plotting</a:t>
            </a:r>
          </a:p>
          <a:p>
            <a:r>
              <a:rPr lang="en-US" sz="1400" dirty="0" err="1">
                <a:solidFill>
                  <a:schemeClr val="bg1"/>
                </a:solidFill>
              </a:rPr>
              <a:t>plot.pseudo</a:t>
            </a:r>
            <a:r>
              <a:rPr lang="en-US" sz="1400" dirty="0">
                <a:solidFill>
                  <a:schemeClr val="bg1"/>
                </a:solidFill>
              </a:rPr>
              <a:t>&lt;- </a:t>
            </a:r>
            <a:r>
              <a:rPr lang="en-US" sz="1400" dirty="0" err="1">
                <a:solidFill>
                  <a:schemeClr val="bg1"/>
                </a:solidFill>
              </a:rPr>
              <a:t>ggplot</a:t>
            </a:r>
            <a:r>
              <a:rPr lang="en-US" sz="1400" dirty="0">
                <a:solidFill>
                  <a:schemeClr val="bg1"/>
                </a:solidFill>
              </a:rPr>
              <a:t>()+</a:t>
            </a:r>
          </a:p>
          <a:p>
            <a:r>
              <a:rPr lang="en-US" sz="1400" dirty="0">
                <a:solidFill>
                  <a:schemeClr val="bg1"/>
                </a:solidFill>
              </a:rPr>
              <a:t>  </a:t>
            </a:r>
            <a:r>
              <a:rPr lang="en-US" sz="1400" dirty="0" err="1">
                <a:solidFill>
                  <a:schemeClr val="bg1"/>
                </a:solidFill>
              </a:rPr>
              <a:t>geom_line</a:t>
            </a:r>
            <a:r>
              <a:rPr lang="en-US" sz="1400" dirty="0">
                <a:solidFill>
                  <a:schemeClr val="bg1"/>
                </a:solidFill>
              </a:rPr>
              <a:t>(</a:t>
            </a:r>
            <a:r>
              <a:rPr lang="en-US" sz="1400" dirty="0" err="1">
                <a:solidFill>
                  <a:schemeClr val="bg1"/>
                </a:solidFill>
              </a:rPr>
              <a:t>aes</a:t>
            </a:r>
            <a:r>
              <a:rPr lang="en-US" sz="1400" dirty="0">
                <a:solidFill>
                  <a:schemeClr val="bg1"/>
                </a:solidFill>
              </a:rPr>
              <a:t>(x=c(1:iter), y=P, col='Model'))+</a:t>
            </a:r>
          </a:p>
          <a:p>
            <a:r>
              <a:rPr lang="en-US" sz="1400" dirty="0">
                <a:solidFill>
                  <a:schemeClr val="bg1"/>
                </a:solidFill>
              </a:rPr>
              <a:t>  </a:t>
            </a:r>
            <a:r>
              <a:rPr lang="en-US" sz="1400" dirty="0" err="1">
                <a:solidFill>
                  <a:schemeClr val="bg1"/>
                </a:solidFill>
              </a:rPr>
              <a:t>geom_point</a:t>
            </a:r>
            <a:r>
              <a:rPr lang="en-US" sz="1400" dirty="0">
                <a:solidFill>
                  <a:schemeClr val="bg1"/>
                </a:solidFill>
              </a:rPr>
              <a:t>(</a:t>
            </a:r>
            <a:r>
              <a:rPr lang="en-US" sz="1400" dirty="0" err="1">
                <a:solidFill>
                  <a:schemeClr val="bg1"/>
                </a:solidFill>
              </a:rPr>
              <a:t>aes</a:t>
            </a:r>
            <a:r>
              <a:rPr lang="en-US" sz="1400" dirty="0">
                <a:solidFill>
                  <a:schemeClr val="bg1"/>
                </a:solidFill>
              </a:rPr>
              <a:t>(x=c(1:iter), y=P, col='Model'))+</a:t>
            </a:r>
          </a:p>
          <a:p>
            <a:r>
              <a:rPr lang="en-US" sz="1400" dirty="0">
                <a:solidFill>
                  <a:schemeClr val="bg1"/>
                </a:solidFill>
              </a:rPr>
              <a:t>  </a:t>
            </a:r>
            <a:r>
              <a:rPr lang="en-US" sz="1400" dirty="0" err="1">
                <a:solidFill>
                  <a:schemeClr val="bg1"/>
                </a:solidFill>
              </a:rPr>
              <a:t>geom_line</a:t>
            </a:r>
            <a:r>
              <a:rPr lang="en-US" sz="1400" dirty="0">
                <a:solidFill>
                  <a:schemeClr val="bg1"/>
                </a:solidFill>
              </a:rPr>
              <a:t>(</a:t>
            </a:r>
            <a:r>
              <a:rPr lang="en-US" sz="1400" dirty="0" err="1">
                <a:solidFill>
                  <a:schemeClr val="bg1"/>
                </a:solidFill>
              </a:rPr>
              <a:t>aes</a:t>
            </a:r>
            <a:r>
              <a:rPr lang="en-US" sz="1400" dirty="0">
                <a:solidFill>
                  <a:schemeClr val="bg1"/>
                </a:solidFill>
              </a:rPr>
              <a:t>(x=</a:t>
            </a:r>
            <a:r>
              <a:rPr lang="en-US" sz="1400" dirty="0" err="1">
                <a:solidFill>
                  <a:schemeClr val="bg1"/>
                </a:solidFill>
              </a:rPr>
              <a:t>P_putida_time,y</a:t>
            </a:r>
            <a:r>
              <a:rPr lang="en-US" sz="1400" dirty="0">
                <a:solidFill>
                  <a:schemeClr val="bg1"/>
                </a:solidFill>
              </a:rPr>
              <a:t>=</a:t>
            </a:r>
            <a:r>
              <a:rPr lang="en-US" sz="1400" dirty="0" err="1">
                <a:solidFill>
                  <a:schemeClr val="bg1"/>
                </a:solidFill>
              </a:rPr>
              <a:t>P_putida_abundance</a:t>
            </a:r>
            <a:r>
              <a:rPr lang="en-US" sz="1400" dirty="0">
                <a:solidFill>
                  <a:schemeClr val="bg1"/>
                </a:solidFill>
              </a:rPr>
              <a:t>, col='Real'))+</a:t>
            </a:r>
          </a:p>
          <a:p>
            <a:r>
              <a:rPr lang="en-US" sz="1400" dirty="0">
                <a:solidFill>
                  <a:schemeClr val="bg1"/>
                </a:solidFill>
              </a:rPr>
              <a:t>  </a:t>
            </a:r>
            <a:r>
              <a:rPr lang="en-US" sz="1400" dirty="0" err="1">
                <a:solidFill>
                  <a:schemeClr val="bg1"/>
                </a:solidFill>
              </a:rPr>
              <a:t>geom_point</a:t>
            </a:r>
            <a:r>
              <a:rPr lang="en-US" sz="1400" dirty="0">
                <a:solidFill>
                  <a:schemeClr val="bg1"/>
                </a:solidFill>
              </a:rPr>
              <a:t>(</a:t>
            </a:r>
            <a:r>
              <a:rPr lang="en-US" sz="1400" dirty="0" err="1">
                <a:solidFill>
                  <a:schemeClr val="bg1"/>
                </a:solidFill>
              </a:rPr>
              <a:t>aes</a:t>
            </a:r>
            <a:r>
              <a:rPr lang="en-US" sz="1400" dirty="0">
                <a:solidFill>
                  <a:schemeClr val="bg1"/>
                </a:solidFill>
              </a:rPr>
              <a:t>(x=</a:t>
            </a:r>
            <a:r>
              <a:rPr lang="en-US" sz="1400" dirty="0" err="1">
                <a:solidFill>
                  <a:schemeClr val="bg1"/>
                </a:solidFill>
              </a:rPr>
              <a:t>P_putida_time,y</a:t>
            </a:r>
            <a:r>
              <a:rPr lang="en-US" sz="1400" dirty="0">
                <a:solidFill>
                  <a:schemeClr val="bg1"/>
                </a:solidFill>
              </a:rPr>
              <a:t>=</a:t>
            </a:r>
            <a:r>
              <a:rPr lang="en-US" sz="1400" dirty="0" err="1">
                <a:solidFill>
                  <a:schemeClr val="bg1"/>
                </a:solidFill>
              </a:rPr>
              <a:t>P_putida_abundance</a:t>
            </a:r>
            <a:r>
              <a:rPr lang="en-US" sz="1400" dirty="0">
                <a:solidFill>
                  <a:schemeClr val="bg1"/>
                </a:solidFill>
              </a:rPr>
              <a:t>, col='Real'),shape='square')+</a:t>
            </a:r>
          </a:p>
          <a:p>
            <a:r>
              <a:rPr lang="en-US" sz="1400" dirty="0">
                <a:solidFill>
                  <a:schemeClr val="bg1"/>
                </a:solidFill>
              </a:rPr>
              <a:t>  </a:t>
            </a:r>
            <a:r>
              <a:rPr lang="en-US" sz="1400" dirty="0" err="1">
                <a:solidFill>
                  <a:schemeClr val="bg1"/>
                </a:solidFill>
              </a:rPr>
              <a:t>scale_x_continuous</a:t>
            </a:r>
            <a:r>
              <a:rPr lang="en-US" sz="1400" dirty="0">
                <a:solidFill>
                  <a:schemeClr val="bg1"/>
                </a:solidFill>
              </a:rPr>
              <a:t>(name=</a:t>
            </a:r>
            <a:r>
              <a:rPr lang="en-US" sz="1400" dirty="0" err="1">
                <a:solidFill>
                  <a:schemeClr val="bg1"/>
                </a:solidFill>
              </a:rPr>
              <a:t>bquote</a:t>
            </a:r>
            <a:r>
              <a:rPr lang="en-US" sz="1400" dirty="0">
                <a:solidFill>
                  <a:schemeClr val="bg1"/>
                </a:solidFill>
              </a:rPr>
              <a:t>(Time~(hours)))+</a:t>
            </a:r>
          </a:p>
          <a:p>
            <a:r>
              <a:rPr lang="en-US" sz="1400" dirty="0">
                <a:solidFill>
                  <a:schemeClr val="bg1"/>
                </a:solidFill>
              </a:rPr>
              <a:t>  </a:t>
            </a:r>
            <a:r>
              <a:rPr lang="en-US" sz="1400" dirty="0" err="1">
                <a:solidFill>
                  <a:schemeClr val="bg1"/>
                </a:solidFill>
              </a:rPr>
              <a:t>scale_y_continuous</a:t>
            </a:r>
            <a:r>
              <a:rPr lang="en-US" sz="1400" dirty="0">
                <a:solidFill>
                  <a:schemeClr val="bg1"/>
                </a:solidFill>
              </a:rPr>
              <a:t>(name=</a:t>
            </a:r>
            <a:r>
              <a:rPr lang="en-US" sz="1400" dirty="0" err="1">
                <a:solidFill>
                  <a:schemeClr val="bg1"/>
                </a:solidFill>
              </a:rPr>
              <a:t>bquote</a:t>
            </a:r>
            <a:r>
              <a:rPr lang="en-US" sz="1400" dirty="0">
                <a:solidFill>
                  <a:schemeClr val="bg1"/>
                </a:solidFill>
              </a:rPr>
              <a:t>(italic(</a:t>
            </a:r>
            <a:r>
              <a:rPr lang="en-US" sz="1400" dirty="0" err="1">
                <a:solidFill>
                  <a:schemeClr val="bg1"/>
                </a:solidFill>
              </a:rPr>
              <a:t>Psuedmonas~pudita</a:t>
            </a:r>
            <a:r>
              <a:rPr lang="en-US" sz="1400" dirty="0">
                <a:solidFill>
                  <a:schemeClr val="bg1"/>
                </a:solidFill>
              </a:rPr>
              <a:t>)~Abundance))+</a:t>
            </a:r>
          </a:p>
          <a:p>
            <a:r>
              <a:rPr lang="en-US" sz="1400" dirty="0">
                <a:solidFill>
                  <a:schemeClr val="bg1"/>
                </a:solidFill>
              </a:rPr>
              <a:t>  </a:t>
            </a:r>
            <a:r>
              <a:rPr lang="en-US" sz="1400" dirty="0" err="1">
                <a:solidFill>
                  <a:schemeClr val="bg1"/>
                </a:solidFill>
              </a:rPr>
              <a:t>scale_color_manual</a:t>
            </a:r>
            <a:r>
              <a:rPr lang="en-US" sz="1400" dirty="0">
                <a:solidFill>
                  <a:schemeClr val="bg1"/>
                </a:solidFill>
              </a:rPr>
              <a:t>(name='',values=c('Real'='</a:t>
            </a:r>
            <a:r>
              <a:rPr lang="en-US" sz="1400" dirty="0" err="1">
                <a:solidFill>
                  <a:schemeClr val="bg1"/>
                </a:solidFill>
              </a:rPr>
              <a:t>black','Model</a:t>
            </a:r>
            <a:r>
              <a:rPr lang="en-US" sz="1400" dirty="0">
                <a:solidFill>
                  <a:schemeClr val="bg1"/>
                </a:solidFill>
              </a:rPr>
              <a:t>'='red'))+</a:t>
            </a:r>
          </a:p>
          <a:p>
            <a:r>
              <a:rPr lang="en-US" sz="1400" dirty="0">
                <a:solidFill>
                  <a:schemeClr val="bg1"/>
                </a:solidFill>
              </a:rPr>
              <a:t>  </a:t>
            </a:r>
            <a:r>
              <a:rPr lang="en-US" sz="1400" dirty="0" err="1">
                <a:solidFill>
                  <a:schemeClr val="bg1"/>
                </a:solidFill>
              </a:rPr>
              <a:t>theme_bw</a:t>
            </a:r>
            <a:r>
              <a:rPr lang="en-US" sz="1400" dirty="0">
                <a:solidFill>
                  <a:schemeClr val="bg1"/>
                </a:solidFill>
              </a:rPr>
              <a:t>()+</a:t>
            </a:r>
          </a:p>
          <a:p>
            <a:r>
              <a:rPr lang="en-US" sz="1400" dirty="0">
                <a:solidFill>
                  <a:schemeClr val="bg1"/>
                </a:solidFill>
              </a:rPr>
              <a:t>  theme(</a:t>
            </a:r>
            <a:r>
              <a:rPr lang="en-US" sz="1400" dirty="0" err="1">
                <a:solidFill>
                  <a:schemeClr val="bg1"/>
                </a:solidFill>
              </a:rPr>
              <a:t>panel.grid</a:t>
            </a:r>
            <a:r>
              <a:rPr lang="en-US" sz="1400" dirty="0">
                <a:solidFill>
                  <a:schemeClr val="bg1"/>
                </a:solidFill>
              </a:rPr>
              <a:t> = </a:t>
            </a:r>
            <a:r>
              <a:rPr lang="en-US" sz="1400" dirty="0" err="1">
                <a:solidFill>
                  <a:schemeClr val="bg1"/>
                </a:solidFill>
              </a:rPr>
              <a:t>element_blank</a:t>
            </a:r>
            <a:r>
              <a:rPr lang="en-US" sz="1400" dirty="0">
                <a:solidFill>
                  <a:schemeClr val="bg1"/>
                </a:solidFill>
              </a:rPr>
              <a:t>(),</a:t>
            </a:r>
          </a:p>
          <a:p>
            <a:r>
              <a:rPr lang="en-US" sz="1400" dirty="0">
                <a:solidFill>
                  <a:schemeClr val="bg1"/>
                </a:solidFill>
              </a:rPr>
              <a:t>             </a:t>
            </a:r>
            <a:r>
              <a:rPr lang="en-US" sz="1400" dirty="0" err="1">
                <a:solidFill>
                  <a:schemeClr val="bg1"/>
                </a:solidFill>
              </a:rPr>
              <a:t>legend.position</a:t>
            </a:r>
            <a:r>
              <a:rPr lang="en-US" sz="1400" dirty="0">
                <a:solidFill>
                  <a:schemeClr val="bg1"/>
                </a:solidFill>
              </a:rPr>
              <a:t> = c(0.2,0.8))</a:t>
            </a:r>
          </a:p>
        </p:txBody>
      </p:sp>
      <p:pic>
        <p:nvPicPr>
          <p:cNvPr id="4" name="Picture 3">
            <a:extLst>
              <a:ext uri="{FF2B5EF4-FFF2-40B4-BE49-F238E27FC236}">
                <a16:creationId xmlns:a16="http://schemas.microsoft.com/office/drawing/2014/main" id="{F631A631-2B56-3C45-B7B7-FC4B84A41E71}"/>
              </a:ext>
            </a:extLst>
          </p:cNvPr>
          <p:cNvPicPr>
            <a:picLocks noChangeAspect="1"/>
          </p:cNvPicPr>
          <p:nvPr/>
        </p:nvPicPr>
        <p:blipFill>
          <a:blip r:embed="rId3"/>
          <a:srcRect/>
          <a:stretch/>
        </p:blipFill>
        <p:spPr>
          <a:xfrm>
            <a:off x="6353696" y="1028700"/>
            <a:ext cx="5473814" cy="5473814"/>
          </a:xfrm>
          <a:prstGeom prst="rect">
            <a:avLst/>
          </a:prstGeom>
        </p:spPr>
      </p:pic>
    </p:spTree>
    <p:extLst>
      <p:ext uri="{BB962C8B-B14F-4D97-AF65-F5344CB8AC3E}">
        <p14:creationId xmlns:p14="http://schemas.microsoft.com/office/powerpoint/2010/main" val="1997066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Practice</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8773863-030A-1D46-BB6E-0FB55C6301AB}"/>
              </a:ext>
            </a:extLst>
          </p:cNvPr>
          <p:cNvSpPr txBox="1"/>
          <p:nvPr/>
        </p:nvSpPr>
        <p:spPr>
          <a:xfrm>
            <a:off x="1258743" y="3307991"/>
            <a:ext cx="4779984" cy="3170099"/>
          </a:xfrm>
          <a:prstGeom prst="rect">
            <a:avLst/>
          </a:prstGeom>
          <a:noFill/>
        </p:spPr>
        <p:txBody>
          <a:bodyPr wrap="square" rtlCol="0">
            <a:spAutoFit/>
          </a:bodyPr>
          <a:lstStyle/>
          <a:p>
            <a:r>
              <a:rPr lang="en-US" sz="2500" dirty="0"/>
              <a:t>- What happens when you change </a:t>
            </a:r>
            <a:r>
              <a:rPr lang="en-US" sz="2500" i="1" dirty="0"/>
              <a:t>dt</a:t>
            </a:r>
            <a:r>
              <a:rPr lang="en-US" sz="2500" dirty="0"/>
              <a:t>?</a:t>
            </a:r>
          </a:p>
          <a:p>
            <a:endParaRPr lang="en-US" sz="2500" dirty="0"/>
          </a:p>
          <a:p>
            <a:r>
              <a:rPr lang="en-US" sz="2500" dirty="0"/>
              <a:t>-What is an appropriate </a:t>
            </a:r>
            <a:r>
              <a:rPr lang="en-US" sz="2500" i="1" dirty="0"/>
              <a:t>u</a:t>
            </a:r>
            <a:r>
              <a:rPr lang="en-US" sz="2500" dirty="0"/>
              <a:t> that makes the model comparable to the real data?</a:t>
            </a:r>
          </a:p>
          <a:p>
            <a:endParaRPr lang="en-US" sz="2500" dirty="0"/>
          </a:p>
          <a:p>
            <a:r>
              <a:rPr lang="en-US" sz="2500" dirty="0">
                <a:solidFill>
                  <a:srgbClr val="C00000"/>
                </a:solidFill>
              </a:rPr>
              <a:t>		Let’s test it!</a:t>
            </a:r>
          </a:p>
        </p:txBody>
      </p:sp>
      <p:pic>
        <p:nvPicPr>
          <p:cNvPr id="21" name="Picture 20">
            <a:extLst>
              <a:ext uri="{FF2B5EF4-FFF2-40B4-BE49-F238E27FC236}">
                <a16:creationId xmlns:a16="http://schemas.microsoft.com/office/drawing/2014/main" id="{0BF7E9DC-438E-1C4B-9D21-A75B8FB32CE4}"/>
              </a:ext>
            </a:extLst>
          </p:cNvPr>
          <p:cNvPicPr>
            <a:picLocks noChangeAspect="1"/>
          </p:cNvPicPr>
          <p:nvPr/>
        </p:nvPicPr>
        <p:blipFill>
          <a:blip r:embed="rId3"/>
          <a:srcRect/>
          <a:stretch/>
        </p:blipFill>
        <p:spPr>
          <a:xfrm>
            <a:off x="6226696" y="896641"/>
            <a:ext cx="5394960" cy="539496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6529207-9132-7E4A-8AFB-A5AE9AEA882A}"/>
                  </a:ext>
                </a:extLst>
              </p:cNvPr>
              <p:cNvSpPr/>
              <p:nvPr/>
            </p:nvSpPr>
            <p:spPr>
              <a:xfrm>
                <a:off x="1358894" y="2462024"/>
                <a:ext cx="4297458"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𝑖</m:t>
                          </m:r>
                        </m:sub>
                      </m:sSub>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𝑖</m:t>
                          </m:r>
                          <m:r>
                            <a:rPr lang="en-US" sz="3000" i="1">
                              <a:latin typeface="Cambria Math" panose="02040503050406030204" pitchFamily="18" charset="0"/>
                            </a:rPr>
                            <m:t>−1</m:t>
                          </m:r>
                        </m:sub>
                      </m:sSub>
                      <m:r>
                        <a:rPr lang="en-US" sz="3000" i="1">
                          <a:latin typeface="Cambria Math" panose="02040503050406030204" pitchFamily="18" charset="0"/>
                        </a:rPr>
                        <m:t>+</m:t>
                      </m:r>
                      <m:r>
                        <a:rPr lang="en-US" sz="3000" i="1">
                          <a:latin typeface="Cambria Math" panose="02040503050406030204" pitchFamily="18" charset="0"/>
                        </a:rPr>
                        <m:t>𝑑𝑡</m:t>
                      </m:r>
                      <m:r>
                        <a:rPr lang="en-US" sz="3000" i="1">
                          <a:latin typeface="Cambria Math" panose="02040503050406030204" pitchFamily="18" charset="0"/>
                        </a:rPr>
                        <m:t>∗</m:t>
                      </m:r>
                      <m:r>
                        <a:rPr lang="en-US" sz="3000" i="1">
                          <a:latin typeface="Cambria Math" panose="02040503050406030204" pitchFamily="18" charset="0"/>
                        </a:rPr>
                        <m:t>𝑢</m:t>
                      </m:r>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𝑖</m:t>
                          </m:r>
                          <m:r>
                            <a:rPr lang="en-US" sz="3000" i="1">
                              <a:latin typeface="Cambria Math" panose="02040503050406030204" pitchFamily="18" charset="0"/>
                            </a:rPr>
                            <m:t>−1</m:t>
                          </m:r>
                        </m:sub>
                      </m:sSub>
                    </m:oMath>
                  </m:oMathPara>
                </a14:m>
                <a:endParaRPr lang="en-US" sz="3000" dirty="0"/>
              </a:p>
            </p:txBody>
          </p:sp>
        </mc:Choice>
        <mc:Fallback xmlns="">
          <p:sp>
            <p:nvSpPr>
              <p:cNvPr id="5" name="Rectangle 4">
                <a:extLst>
                  <a:ext uri="{FF2B5EF4-FFF2-40B4-BE49-F238E27FC236}">
                    <a16:creationId xmlns:a16="http://schemas.microsoft.com/office/drawing/2014/main" id="{66529207-9132-7E4A-8AFB-A5AE9AEA882A}"/>
                  </a:ext>
                </a:extLst>
              </p:cNvPr>
              <p:cNvSpPr>
                <a:spLocks noRot="1" noChangeAspect="1" noMove="1" noResize="1" noEditPoints="1" noAdjustHandles="1" noChangeArrowheads="1" noChangeShapeType="1" noTextEdit="1"/>
              </p:cNvSpPr>
              <p:nvPr/>
            </p:nvSpPr>
            <p:spPr>
              <a:xfrm>
                <a:off x="1358894" y="2462024"/>
                <a:ext cx="4297458" cy="55399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83807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Generic Steps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116697-F176-FF45-B025-9B532100F292}"/>
              </a:ext>
            </a:extLst>
          </p:cNvPr>
          <p:cNvSpPr>
            <a:spLocks noGrp="1"/>
          </p:cNvSpPr>
          <p:nvPr>
            <p:ph idx="1"/>
          </p:nvPr>
        </p:nvSpPr>
        <p:spPr>
          <a:xfrm>
            <a:off x="1535371" y="2702257"/>
            <a:ext cx="9935571" cy="3426158"/>
          </a:xfrm>
        </p:spPr>
        <p:txBody>
          <a:bodyPr anchor="t">
            <a:normAutofit/>
          </a:bodyPr>
          <a:lstStyle/>
          <a:p>
            <a:pPr marL="342900" indent="-342900">
              <a:buAutoNum type="arabicParenR"/>
            </a:pPr>
            <a:r>
              <a:rPr lang="en-US" dirty="0"/>
              <a:t>Visualize what processes you’re trying to model like literally draw it out so you can understand what parameters you need, what direction ‘energy’ is flowing and what the inputs/outputs are</a:t>
            </a:r>
          </a:p>
          <a:p>
            <a:pPr marL="342900" indent="-342900">
              <a:buAutoNum type="arabicParenR"/>
            </a:pPr>
            <a:r>
              <a:rPr lang="en-US" dirty="0"/>
              <a:t>Write out the equations </a:t>
            </a:r>
          </a:p>
          <a:p>
            <a:pPr marL="342900" indent="-342900">
              <a:buAutoNum type="arabicParenR"/>
            </a:pPr>
            <a:r>
              <a:rPr lang="en-US" dirty="0"/>
              <a:t>Convert the written equations into code speech</a:t>
            </a:r>
          </a:p>
          <a:p>
            <a:pPr marL="342900" indent="-342900">
              <a:buAutoNum type="arabicParenR"/>
            </a:pPr>
            <a:r>
              <a:rPr lang="en-US" dirty="0"/>
              <a:t>Write the rest of the code and fill in the parameters </a:t>
            </a:r>
          </a:p>
          <a:p>
            <a:pPr marL="342900" indent="-342900">
              <a:buAutoNum type="arabicParenR"/>
            </a:pPr>
            <a:r>
              <a:rPr lang="en-US" dirty="0"/>
              <a:t>Run it and test your hypotheses!</a:t>
            </a:r>
          </a:p>
        </p:txBody>
      </p:sp>
    </p:spTree>
    <p:extLst>
      <p:ext uri="{BB962C8B-B14F-4D97-AF65-F5344CB8AC3E}">
        <p14:creationId xmlns:p14="http://schemas.microsoft.com/office/powerpoint/2010/main" val="2573007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1" y="0"/>
            <a:ext cx="3027529"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95508"/>
            <a:ext cx="91583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0E7EB-9C0B-D14F-BCF5-B601326D38ED}"/>
              </a:ext>
            </a:extLst>
          </p:cNvPr>
          <p:cNvSpPr>
            <a:spLocks noGrp="1"/>
          </p:cNvSpPr>
          <p:nvPr>
            <p:ph type="title"/>
          </p:nvPr>
        </p:nvSpPr>
        <p:spPr>
          <a:xfrm>
            <a:off x="1142647" y="2389863"/>
            <a:ext cx="7366236" cy="3311479"/>
          </a:xfrm>
        </p:spPr>
        <p:txBody>
          <a:bodyPr vert="horz" lIns="109728" tIns="109728" rIns="109728" bIns="91440" rtlCol="0" anchor="b">
            <a:normAutofit fontScale="90000"/>
          </a:bodyPr>
          <a:lstStyle/>
          <a:p>
            <a:pPr>
              <a:lnSpc>
                <a:spcPct val="125000"/>
              </a:lnSpc>
            </a:pPr>
            <a:r>
              <a:rPr lang="en-US" sz="6600" b="0" cap="all" dirty="0">
                <a:solidFill>
                  <a:schemeClr val="tx2"/>
                </a:solidFill>
              </a:rPr>
              <a:t>Let’s build Up a simple model of community dynamics!</a:t>
            </a:r>
          </a:p>
        </p:txBody>
      </p:sp>
      <p:sp>
        <p:nvSpPr>
          <p:cNvPr id="20" name="Rectangle 19">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9201530"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1420" y="6167615"/>
            <a:ext cx="3027529"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734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4C941-F4AB-AB47-9617-E6ED8FBB9717}"/>
              </a:ext>
            </a:extLst>
          </p:cNvPr>
          <p:cNvSpPr txBox="1"/>
          <p:nvPr/>
        </p:nvSpPr>
        <p:spPr>
          <a:xfrm>
            <a:off x="228600" y="125730"/>
            <a:ext cx="10383982" cy="369332"/>
          </a:xfrm>
          <a:prstGeom prst="rect">
            <a:avLst/>
          </a:prstGeom>
          <a:noFill/>
        </p:spPr>
        <p:txBody>
          <a:bodyPr wrap="square" rtlCol="0">
            <a:spAutoFit/>
          </a:bodyPr>
          <a:lstStyle/>
          <a:p>
            <a:r>
              <a:rPr lang="en-US" u="sng" dirty="0">
                <a:solidFill>
                  <a:schemeClr val="tx1">
                    <a:lumMod val="95000"/>
                    <a:lumOff val="5000"/>
                  </a:schemeClr>
                </a:solidFill>
              </a:rPr>
              <a:t>Step 1: Visualize what were doing – NPZ model (Nutrients-Phytoplankton-Zooplankton</a:t>
            </a:r>
          </a:p>
        </p:txBody>
      </p:sp>
      <p:grpSp>
        <p:nvGrpSpPr>
          <p:cNvPr id="42" name="Group 41">
            <a:extLst>
              <a:ext uri="{FF2B5EF4-FFF2-40B4-BE49-F238E27FC236}">
                <a16:creationId xmlns:a16="http://schemas.microsoft.com/office/drawing/2014/main" id="{24BC0B3F-0825-B842-BFC8-7C5ABE56978F}"/>
              </a:ext>
            </a:extLst>
          </p:cNvPr>
          <p:cNvGrpSpPr/>
          <p:nvPr/>
        </p:nvGrpSpPr>
        <p:grpSpPr>
          <a:xfrm>
            <a:off x="6337676" y="943987"/>
            <a:ext cx="5641916" cy="5493820"/>
            <a:chOff x="6347460" y="1146944"/>
            <a:chExt cx="5641916" cy="5493820"/>
          </a:xfrm>
        </p:grpSpPr>
        <p:sp>
          <p:nvSpPr>
            <p:cNvPr id="3" name="Rectangle 2">
              <a:extLst>
                <a:ext uri="{FF2B5EF4-FFF2-40B4-BE49-F238E27FC236}">
                  <a16:creationId xmlns:a16="http://schemas.microsoft.com/office/drawing/2014/main" id="{223F591F-333A-E346-BBAB-336D9D5A0F82}"/>
                </a:ext>
              </a:extLst>
            </p:cNvPr>
            <p:cNvSpPr/>
            <p:nvPr/>
          </p:nvSpPr>
          <p:spPr>
            <a:xfrm>
              <a:off x="6347460" y="1146944"/>
              <a:ext cx="5641916" cy="5493820"/>
            </a:xfrm>
            <a:prstGeom prst="rect">
              <a:avLst/>
            </a:prstGeom>
            <a:gradFill flip="none" rotWithShape="1">
              <a:gsLst>
                <a:gs pos="0">
                  <a:schemeClr val="tx2">
                    <a:lumMod val="90000"/>
                    <a:lumOff val="10000"/>
                    <a:shade val="30000"/>
                    <a:satMod val="115000"/>
                  </a:schemeClr>
                </a:gs>
                <a:gs pos="35000">
                  <a:schemeClr val="tx2">
                    <a:lumMod val="90000"/>
                    <a:lumOff val="10000"/>
                    <a:shade val="67500"/>
                    <a:satMod val="115000"/>
                  </a:schemeClr>
                </a:gs>
                <a:gs pos="100000">
                  <a:srgbClr val="00B0F0"/>
                </a:gs>
                <a:gs pos="56000">
                  <a:schemeClr val="tx2">
                    <a:lumMod val="90000"/>
                    <a:lumOff val="10000"/>
                    <a:shade val="100000"/>
                    <a:satMod val="115000"/>
                  </a:schemeClr>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BD91EAB-B716-C54C-9E5A-B1E8180C7884}"/>
                </a:ext>
              </a:extLst>
            </p:cNvPr>
            <p:cNvSpPr/>
            <p:nvPr/>
          </p:nvSpPr>
          <p:spPr>
            <a:xfrm>
              <a:off x="6730364" y="2990730"/>
              <a:ext cx="1257300" cy="10115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Nutrients</a:t>
              </a:r>
            </a:p>
            <a:p>
              <a:pPr algn="ctr"/>
              <a:r>
                <a:rPr lang="en-US" dirty="0">
                  <a:solidFill>
                    <a:schemeClr val="bg2">
                      <a:lumMod val="25000"/>
                    </a:schemeClr>
                  </a:solidFill>
                </a:rPr>
                <a:t>(Mixed Layer)</a:t>
              </a:r>
            </a:p>
          </p:txBody>
        </p:sp>
        <p:sp>
          <p:nvSpPr>
            <p:cNvPr id="5" name="Oval 4">
              <a:extLst>
                <a:ext uri="{FF2B5EF4-FFF2-40B4-BE49-F238E27FC236}">
                  <a16:creationId xmlns:a16="http://schemas.microsoft.com/office/drawing/2014/main" id="{97FB2EB7-767F-9849-9CB4-ACFB74AA08E7}"/>
                </a:ext>
              </a:extLst>
            </p:cNvPr>
            <p:cNvSpPr/>
            <p:nvPr/>
          </p:nvSpPr>
          <p:spPr>
            <a:xfrm>
              <a:off x="9185910" y="1392912"/>
              <a:ext cx="975358" cy="8386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a:t>
              </a:r>
            </a:p>
          </p:txBody>
        </p:sp>
        <p:sp>
          <p:nvSpPr>
            <p:cNvPr id="6" name="Oval 5">
              <a:extLst>
                <a:ext uri="{FF2B5EF4-FFF2-40B4-BE49-F238E27FC236}">
                  <a16:creationId xmlns:a16="http://schemas.microsoft.com/office/drawing/2014/main" id="{80EC8268-719E-9545-856B-A72A4DD0F8B0}"/>
                </a:ext>
              </a:extLst>
            </p:cNvPr>
            <p:cNvSpPr/>
            <p:nvPr/>
          </p:nvSpPr>
          <p:spPr>
            <a:xfrm>
              <a:off x="10926839" y="3186945"/>
              <a:ext cx="632936" cy="12137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Z</a:t>
              </a:r>
            </a:p>
          </p:txBody>
        </p:sp>
        <p:cxnSp>
          <p:nvCxnSpPr>
            <p:cNvPr id="8" name="Straight Arrow Connector 7">
              <a:extLst>
                <a:ext uri="{FF2B5EF4-FFF2-40B4-BE49-F238E27FC236}">
                  <a16:creationId xmlns:a16="http://schemas.microsoft.com/office/drawing/2014/main" id="{8CD0BBDC-9EC6-7146-8538-F9588D432D3B}"/>
                </a:ext>
              </a:extLst>
            </p:cNvPr>
            <p:cNvCxnSpPr>
              <a:cxnSpLocks/>
            </p:cNvCxnSpPr>
            <p:nvPr/>
          </p:nvCxnSpPr>
          <p:spPr>
            <a:xfrm flipV="1">
              <a:off x="8160671" y="2194203"/>
              <a:ext cx="1007747" cy="79652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6D5BA8-25A3-734C-9D04-726E504585DF}"/>
                </a:ext>
              </a:extLst>
            </p:cNvPr>
            <p:cNvCxnSpPr>
              <a:cxnSpLocks/>
            </p:cNvCxnSpPr>
            <p:nvPr/>
          </p:nvCxnSpPr>
          <p:spPr>
            <a:xfrm>
              <a:off x="10067574" y="2276703"/>
              <a:ext cx="859265" cy="91024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9FF6B57-BA07-6F4C-8350-F0F733F3E7EA}"/>
                </a:ext>
              </a:extLst>
            </p:cNvPr>
            <p:cNvSpPr/>
            <p:nvPr/>
          </p:nvSpPr>
          <p:spPr>
            <a:xfrm>
              <a:off x="7201418" y="5302152"/>
              <a:ext cx="1257300" cy="7965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Nutrients</a:t>
              </a:r>
            </a:p>
            <a:p>
              <a:pPr algn="ctr"/>
              <a:r>
                <a:rPr lang="en-US" dirty="0"/>
                <a:t>(Deep)</a:t>
              </a:r>
            </a:p>
          </p:txBody>
        </p:sp>
        <p:cxnSp>
          <p:nvCxnSpPr>
            <p:cNvPr id="29" name="Straight Arrow Connector 28">
              <a:extLst>
                <a:ext uri="{FF2B5EF4-FFF2-40B4-BE49-F238E27FC236}">
                  <a16:creationId xmlns:a16="http://schemas.microsoft.com/office/drawing/2014/main" id="{CAD56378-F058-B74B-AF6F-0EBF518338C4}"/>
                </a:ext>
              </a:extLst>
            </p:cNvPr>
            <p:cNvCxnSpPr>
              <a:cxnSpLocks/>
            </p:cNvCxnSpPr>
            <p:nvPr/>
          </p:nvCxnSpPr>
          <p:spPr>
            <a:xfrm flipH="1" flipV="1">
              <a:off x="7359014" y="4152802"/>
              <a:ext cx="247818" cy="1040359"/>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A6D148-DE78-E247-A0D3-EB10AB28AD82}"/>
                </a:ext>
              </a:extLst>
            </p:cNvPr>
            <p:cNvCxnSpPr>
              <a:cxnSpLocks/>
            </p:cNvCxnSpPr>
            <p:nvPr/>
          </p:nvCxnSpPr>
          <p:spPr>
            <a:xfrm flipH="1" flipV="1">
              <a:off x="8370568" y="3793807"/>
              <a:ext cx="2329941" cy="18978"/>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A85A7E1-15A5-2644-979A-ECE69BDE05D6}"/>
                </a:ext>
              </a:extLst>
            </p:cNvPr>
            <p:cNvCxnSpPr>
              <a:cxnSpLocks/>
            </p:cNvCxnSpPr>
            <p:nvPr/>
          </p:nvCxnSpPr>
          <p:spPr>
            <a:xfrm flipH="1">
              <a:off x="8213994" y="2284653"/>
              <a:ext cx="1434710" cy="112180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5C92EF-6F7A-9C41-9D4A-678B4B36B169}"/>
                </a:ext>
              </a:extLst>
            </p:cNvPr>
            <p:cNvCxnSpPr>
              <a:cxnSpLocks/>
            </p:cNvCxnSpPr>
            <p:nvPr/>
          </p:nvCxnSpPr>
          <p:spPr>
            <a:xfrm flipH="1">
              <a:off x="9221031" y="2658937"/>
              <a:ext cx="1187827" cy="100469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C8DDFC59-06D5-AD41-8C8E-C2D04366EAA8}"/>
              </a:ext>
            </a:extLst>
          </p:cNvPr>
          <p:cNvSpPr txBox="1"/>
          <p:nvPr/>
        </p:nvSpPr>
        <p:spPr>
          <a:xfrm>
            <a:off x="460199" y="725838"/>
            <a:ext cx="5303716" cy="1200329"/>
          </a:xfrm>
          <a:prstGeom prst="rect">
            <a:avLst/>
          </a:prstGeom>
          <a:solidFill>
            <a:srgbClr val="D29890"/>
          </a:solidFill>
        </p:spPr>
        <p:txBody>
          <a:bodyPr wrap="square" rtlCol="0">
            <a:spAutoFit/>
          </a:bodyPr>
          <a:lstStyle/>
          <a:p>
            <a:r>
              <a:rPr lang="en-US" b="1" dirty="0">
                <a:solidFill>
                  <a:schemeClr val="bg1"/>
                </a:solidFill>
              </a:rPr>
              <a:t>Name some relationships between phytoplankton (P), zooplankton (Z), the nutrient pool (N), and the environment (i.e. depth, temperature, light, etc.)</a:t>
            </a:r>
          </a:p>
        </p:txBody>
      </p:sp>
    </p:spTree>
    <p:extLst>
      <p:ext uri="{BB962C8B-B14F-4D97-AF65-F5344CB8AC3E}">
        <p14:creationId xmlns:p14="http://schemas.microsoft.com/office/powerpoint/2010/main" val="2662374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4C941-F4AB-AB47-9617-E6ED8FBB9717}"/>
              </a:ext>
            </a:extLst>
          </p:cNvPr>
          <p:cNvSpPr txBox="1"/>
          <p:nvPr/>
        </p:nvSpPr>
        <p:spPr>
          <a:xfrm>
            <a:off x="228600" y="125730"/>
            <a:ext cx="10383982" cy="369332"/>
          </a:xfrm>
          <a:prstGeom prst="rect">
            <a:avLst/>
          </a:prstGeom>
          <a:noFill/>
        </p:spPr>
        <p:txBody>
          <a:bodyPr wrap="square" rtlCol="0">
            <a:spAutoFit/>
          </a:bodyPr>
          <a:lstStyle/>
          <a:p>
            <a:r>
              <a:rPr lang="en-US" u="sng" dirty="0">
                <a:solidFill>
                  <a:schemeClr val="tx1">
                    <a:lumMod val="95000"/>
                    <a:lumOff val="5000"/>
                  </a:schemeClr>
                </a:solidFill>
              </a:rPr>
              <a:t>Step 1: Visualize what were doing – NPZ model (Nutrients-Phytoplankton-Zooplankton</a:t>
            </a:r>
          </a:p>
        </p:txBody>
      </p:sp>
      <p:sp>
        <p:nvSpPr>
          <p:cNvPr id="19" name="TextBox 18">
            <a:extLst>
              <a:ext uri="{FF2B5EF4-FFF2-40B4-BE49-F238E27FC236}">
                <a16:creationId xmlns:a16="http://schemas.microsoft.com/office/drawing/2014/main" id="{72ACF109-8AF8-484E-8172-2DD1C7DC50ED}"/>
              </a:ext>
            </a:extLst>
          </p:cNvPr>
          <p:cNvSpPr txBox="1"/>
          <p:nvPr/>
        </p:nvSpPr>
        <p:spPr>
          <a:xfrm>
            <a:off x="433085" y="2025868"/>
            <a:ext cx="5509260"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243441"/>
                </a:solidFill>
              </a:rPr>
              <a:t>Concentration of nutrients</a:t>
            </a:r>
          </a:p>
          <a:p>
            <a:pPr marL="285750" indent="-285750">
              <a:buFont typeface="Arial" panose="020B0604020202020204" pitchFamily="34" charset="0"/>
              <a:buChar char="•"/>
            </a:pPr>
            <a:r>
              <a:rPr lang="en-US" dirty="0">
                <a:solidFill>
                  <a:srgbClr val="243441"/>
                </a:solidFill>
              </a:rPr>
              <a:t>Phytoplankton nutrient uptake kinetics</a:t>
            </a:r>
          </a:p>
          <a:p>
            <a:pPr marL="285750" indent="-285750">
              <a:buFont typeface="Arial" panose="020B0604020202020204" pitchFamily="34" charset="0"/>
              <a:buChar char="•"/>
            </a:pPr>
            <a:r>
              <a:rPr lang="en-US" dirty="0">
                <a:solidFill>
                  <a:srgbClr val="243441"/>
                </a:solidFill>
              </a:rPr>
              <a:t>Zooplankton grazing</a:t>
            </a:r>
          </a:p>
          <a:p>
            <a:pPr marL="285750" indent="-285750">
              <a:buFont typeface="Arial" panose="020B0604020202020204" pitchFamily="34" charset="0"/>
              <a:buChar char="•"/>
            </a:pPr>
            <a:r>
              <a:rPr lang="en-US" dirty="0">
                <a:solidFill>
                  <a:srgbClr val="243441"/>
                </a:solidFill>
              </a:rPr>
              <a:t>Phytoplankton light dependent growth</a:t>
            </a:r>
          </a:p>
          <a:p>
            <a:pPr marL="285750" indent="-285750">
              <a:buFont typeface="Arial" panose="020B0604020202020204" pitchFamily="34" charset="0"/>
              <a:buChar char="•"/>
            </a:pPr>
            <a:r>
              <a:rPr lang="en-US" dirty="0">
                <a:solidFill>
                  <a:srgbClr val="243441"/>
                </a:solidFill>
              </a:rPr>
              <a:t>Phytoplankton temp dependent growth</a:t>
            </a:r>
          </a:p>
          <a:p>
            <a:pPr marL="285750" indent="-285750">
              <a:buFont typeface="Arial" panose="020B0604020202020204" pitchFamily="34" charset="0"/>
              <a:buChar char="•"/>
            </a:pPr>
            <a:r>
              <a:rPr lang="en-US" dirty="0">
                <a:solidFill>
                  <a:srgbClr val="243441"/>
                </a:solidFill>
              </a:rPr>
              <a:t>Phytoplankton mortality</a:t>
            </a:r>
          </a:p>
          <a:p>
            <a:pPr marL="285750" indent="-285750">
              <a:buFont typeface="Arial" panose="020B0604020202020204" pitchFamily="34" charset="0"/>
              <a:buChar char="•"/>
            </a:pPr>
            <a:r>
              <a:rPr lang="en-US" dirty="0">
                <a:solidFill>
                  <a:srgbClr val="243441"/>
                </a:solidFill>
              </a:rPr>
              <a:t>Zooplankton mortality</a:t>
            </a:r>
          </a:p>
          <a:p>
            <a:pPr marL="285750" indent="-285750">
              <a:buFont typeface="Arial" panose="020B0604020202020204" pitchFamily="34" charset="0"/>
              <a:buChar char="•"/>
            </a:pPr>
            <a:r>
              <a:rPr lang="en-US" dirty="0">
                <a:solidFill>
                  <a:srgbClr val="243441"/>
                </a:solidFill>
              </a:rPr>
              <a:t>Zooplankton ‘sloppy feeding’</a:t>
            </a:r>
          </a:p>
          <a:p>
            <a:pPr marL="285750" indent="-285750">
              <a:buFont typeface="Arial" panose="020B0604020202020204" pitchFamily="34" charset="0"/>
              <a:buChar char="•"/>
            </a:pPr>
            <a:r>
              <a:rPr lang="en-US" dirty="0">
                <a:solidFill>
                  <a:srgbClr val="243441"/>
                </a:solidFill>
              </a:rPr>
              <a:t>Higher trophic predation</a:t>
            </a:r>
          </a:p>
          <a:p>
            <a:pPr marL="285750" indent="-285750">
              <a:buFont typeface="Arial" panose="020B0604020202020204" pitchFamily="34" charset="0"/>
              <a:buChar char="•"/>
            </a:pPr>
            <a:r>
              <a:rPr lang="en-US" dirty="0">
                <a:solidFill>
                  <a:srgbClr val="243441"/>
                </a:solidFill>
              </a:rPr>
              <a:t>Physical dynamics (advection, mixing)</a:t>
            </a:r>
          </a:p>
          <a:p>
            <a:pPr marL="285750" indent="-285750">
              <a:buFont typeface="Arial" panose="020B0604020202020204" pitchFamily="34" charset="0"/>
              <a:buChar char="•"/>
            </a:pPr>
            <a:r>
              <a:rPr lang="en-US" dirty="0">
                <a:solidFill>
                  <a:srgbClr val="243441"/>
                </a:solidFill>
              </a:rPr>
              <a:t>Chemical reactions</a:t>
            </a:r>
          </a:p>
          <a:p>
            <a:pPr marL="285750" indent="-285750">
              <a:buFont typeface="Arial" panose="020B0604020202020204" pitchFamily="34" charset="0"/>
              <a:buChar char="•"/>
            </a:pPr>
            <a:r>
              <a:rPr lang="en-US" dirty="0">
                <a:solidFill>
                  <a:srgbClr val="243441"/>
                </a:solidFill>
              </a:rPr>
              <a:t>CO</a:t>
            </a:r>
            <a:r>
              <a:rPr lang="en-US" baseline="-25000" dirty="0">
                <a:solidFill>
                  <a:srgbClr val="243441"/>
                </a:solidFill>
              </a:rPr>
              <a:t>2</a:t>
            </a:r>
            <a:r>
              <a:rPr lang="en-US" dirty="0">
                <a:solidFill>
                  <a:srgbClr val="243441"/>
                </a:solidFill>
              </a:rPr>
              <a:t> concentration</a:t>
            </a:r>
          </a:p>
          <a:p>
            <a:pPr marL="285750" indent="-285750">
              <a:buFont typeface="Arial" panose="020B0604020202020204" pitchFamily="34" charset="0"/>
              <a:buChar char="•"/>
            </a:pPr>
            <a:r>
              <a:rPr lang="en-US" dirty="0" err="1">
                <a:solidFill>
                  <a:srgbClr val="243441"/>
                </a:solidFill>
              </a:rPr>
              <a:t>etc</a:t>
            </a:r>
            <a:r>
              <a:rPr lang="en-US" dirty="0">
                <a:solidFill>
                  <a:srgbClr val="243441"/>
                </a:solidFill>
              </a:rPr>
              <a:t>…..</a:t>
            </a:r>
          </a:p>
        </p:txBody>
      </p:sp>
      <p:grpSp>
        <p:nvGrpSpPr>
          <p:cNvPr id="42" name="Group 41">
            <a:extLst>
              <a:ext uri="{FF2B5EF4-FFF2-40B4-BE49-F238E27FC236}">
                <a16:creationId xmlns:a16="http://schemas.microsoft.com/office/drawing/2014/main" id="{24BC0B3F-0825-B842-BFC8-7C5ABE56978F}"/>
              </a:ext>
            </a:extLst>
          </p:cNvPr>
          <p:cNvGrpSpPr/>
          <p:nvPr/>
        </p:nvGrpSpPr>
        <p:grpSpPr>
          <a:xfrm>
            <a:off x="6337676" y="943987"/>
            <a:ext cx="5641916" cy="5493820"/>
            <a:chOff x="6347460" y="1146944"/>
            <a:chExt cx="5641916" cy="5493820"/>
          </a:xfrm>
        </p:grpSpPr>
        <p:sp>
          <p:nvSpPr>
            <p:cNvPr id="3" name="Rectangle 2">
              <a:extLst>
                <a:ext uri="{FF2B5EF4-FFF2-40B4-BE49-F238E27FC236}">
                  <a16:creationId xmlns:a16="http://schemas.microsoft.com/office/drawing/2014/main" id="{223F591F-333A-E346-BBAB-336D9D5A0F82}"/>
                </a:ext>
              </a:extLst>
            </p:cNvPr>
            <p:cNvSpPr/>
            <p:nvPr/>
          </p:nvSpPr>
          <p:spPr>
            <a:xfrm>
              <a:off x="6347460" y="1146944"/>
              <a:ext cx="5641916" cy="5493820"/>
            </a:xfrm>
            <a:prstGeom prst="rect">
              <a:avLst/>
            </a:prstGeom>
            <a:gradFill flip="none" rotWithShape="1">
              <a:gsLst>
                <a:gs pos="0">
                  <a:schemeClr val="tx2">
                    <a:lumMod val="90000"/>
                    <a:lumOff val="10000"/>
                    <a:shade val="30000"/>
                    <a:satMod val="115000"/>
                  </a:schemeClr>
                </a:gs>
                <a:gs pos="35000">
                  <a:schemeClr val="tx2">
                    <a:lumMod val="90000"/>
                    <a:lumOff val="10000"/>
                    <a:shade val="67500"/>
                    <a:satMod val="115000"/>
                  </a:schemeClr>
                </a:gs>
                <a:gs pos="100000">
                  <a:srgbClr val="00B0F0"/>
                </a:gs>
                <a:gs pos="56000">
                  <a:schemeClr val="tx2">
                    <a:lumMod val="90000"/>
                    <a:lumOff val="10000"/>
                    <a:shade val="100000"/>
                    <a:satMod val="115000"/>
                  </a:schemeClr>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BD91EAB-B716-C54C-9E5A-B1E8180C7884}"/>
                </a:ext>
              </a:extLst>
            </p:cNvPr>
            <p:cNvSpPr/>
            <p:nvPr/>
          </p:nvSpPr>
          <p:spPr>
            <a:xfrm>
              <a:off x="6730364" y="2990730"/>
              <a:ext cx="1257300" cy="10115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Nutrients (Mixed Layer)</a:t>
              </a:r>
            </a:p>
          </p:txBody>
        </p:sp>
        <p:sp>
          <p:nvSpPr>
            <p:cNvPr id="5" name="Oval 4">
              <a:extLst>
                <a:ext uri="{FF2B5EF4-FFF2-40B4-BE49-F238E27FC236}">
                  <a16:creationId xmlns:a16="http://schemas.microsoft.com/office/drawing/2014/main" id="{97FB2EB7-767F-9849-9CB4-ACFB74AA08E7}"/>
                </a:ext>
              </a:extLst>
            </p:cNvPr>
            <p:cNvSpPr/>
            <p:nvPr/>
          </p:nvSpPr>
          <p:spPr>
            <a:xfrm>
              <a:off x="9185910" y="1392912"/>
              <a:ext cx="975358" cy="8386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a:t>
              </a:r>
            </a:p>
          </p:txBody>
        </p:sp>
        <p:sp>
          <p:nvSpPr>
            <p:cNvPr id="6" name="Oval 5">
              <a:extLst>
                <a:ext uri="{FF2B5EF4-FFF2-40B4-BE49-F238E27FC236}">
                  <a16:creationId xmlns:a16="http://schemas.microsoft.com/office/drawing/2014/main" id="{80EC8268-719E-9545-856B-A72A4DD0F8B0}"/>
                </a:ext>
              </a:extLst>
            </p:cNvPr>
            <p:cNvSpPr/>
            <p:nvPr/>
          </p:nvSpPr>
          <p:spPr>
            <a:xfrm>
              <a:off x="10926839" y="3186945"/>
              <a:ext cx="632936" cy="12137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Z</a:t>
              </a:r>
            </a:p>
          </p:txBody>
        </p:sp>
        <p:cxnSp>
          <p:nvCxnSpPr>
            <p:cNvPr id="8" name="Straight Arrow Connector 7">
              <a:extLst>
                <a:ext uri="{FF2B5EF4-FFF2-40B4-BE49-F238E27FC236}">
                  <a16:creationId xmlns:a16="http://schemas.microsoft.com/office/drawing/2014/main" id="{8CD0BBDC-9EC6-7146-8538-F9588D432D3B}"/>
                </a:ext>
              </a:extLst>
            </p:cNvPr>
            <p:cNvCxnSpPr>
              <a:cxnSpLocks/>
            </p:cNvCxnSpPr>
            <p:nvPr/>
          </p:nvCxnSpPr>
          <p:spPr>
            <a:xfrm flipV="1">
              <a:off x="8160671" y="2194203"/>
              <a:ext cx="1007747" cy="79652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6D5BA8-25A3-734C-9D04-726E504585DF}"/>
                </a:ext>
              </a:extLst>
            </p:cNvPr>
            <p:cNvCxnSpPr>
              <a:cxnSpLocks/>
            </p:cNvCxnSpPr>
            <p:nvPr/>
          </p:nvCxnSpPr>
          <p:spPr>
            <a:xfrm>
              <a:off x="10067574" y="2276703"/>
              <a:ext cx="859265" cy="91024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9FF6B57-BA07-6F4C-8350-F0F733F3E7EA}"/>
                </a:ext>
              </a:extLst>
            </p:cNvPr>
            <p:cNvSpPr/>
            <p:nvPr/>
          </p:nvSpPr>
          <p:spPr>
            <a:xfrm>
              <a:off x="7201418" y="5302152"/>
              <a:ext cx="1257300" cy="7965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Nutrients (Deep)</a:t>
              </a:r>
            </a:p>
          </p:txBody>
        </p:sp>
        <p:cxnSp>
          <p:nvCxnSpPr>
            <p:cNvPr id="29" name="Straight Arrow Connector 28">
              <a:extLst>
                <a:ext uri="{FF2B5EF4-FFF2-40B4-BE49-F238E27FC236}">
                  <a16:creationId xmlns:a16="http://schemas.microsoft.com/office/drawing/2014/main" id="{CAD56378-F058-B74B-AF6F-0EBF518338C4}"/>
                </a:ext>
              </a:extLst>
            </p:cNvPr>
            <p:cNvCxnSpPr>
              <a:cxnSpLocks/>
            </p:cNvCxnSpPr>
            <p:nvPr/>
          </p:nvCxnSpPr>
          <p:spPr>
            <a:xfrm flipH="1" flipV="1">
              <a:off x="7359014" y="4152802"/>
              <a:ext cx="247818" cy="1040359"/>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A6D148-DE78-E247-A0D3-EB10AB28AD82}"/>
                </a:ext>
              </a:extLst>
            </p:cNvPr>
            <p:cNvCxnSpPr>
              <a:cxnSpLocks/>
            </p:cNvCxnSpPr>
            <p:nvPr/>
          </p:nvCxnSpPr>
          <p:spPr>
            <a:xfrm flipH="1" flipV="1">
              <a:off x="8370568" y="3793807"/>
              <a:ext cx="2329941" cy="18978"/>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A85A7E1-15A5-2644-979A-ECE69BDE05D6}"/>
                </a:ext>
              </a:extLst>
            </p:cNvPr>
            <p:cNvCxnSpPr>
              <a:cxnSpLocks/>
            </p:cNvCxnSpPr>
            <p:nvPr/>
          </p:nvCxnSpPr>
          <p:spPr>
            <a:xfrm flipH="1">
              <a:off x="8213994" y="2284653"/>
              <a:ext cx="1434710" cy="112180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A5C92EF-6F7A-9C41-9D4A-678B4B36B169}"/>
                </a:ext>
              </a:extLst>
            </p:cNvPr>
            <p:cNvCxnSpPr>
              <a:cxnSpLocks/>
            </p:cNvCxnSpPr>
            <p:nvPr/>
          </p:nvCxnSpPr>
          <p:spPr>
            <a:xfrm flipH="1">
              <a:off x="9221031" y="2658937"/>
              <a:ext cx="1187827" cy="100469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C8DDFC59-06D5-AD41-8C8E-C2D04366EAA8}"/>
              </a:ext>
            </a:extLst>
          </p:cNvPr>
          <p:cNvSpPr txBox="1"/>
          <p:nvPr/>
        </p:nvSpPr>
        <p:spPr>
          <a:xfrm>
            <a:off x="460199" y="725838"/>
            <a:ext cx="5303716" cy="1200329"/>
          </a:xfrm>
          <a:prstGeom prst="rect">
            <a:avLst/>
          </a:prstGeom>
          <a:solidFill>
            <a:srgbClr val="D29890"/>
          </a:solidFill>
        </p:spPr>
        <p:txBody>
          <a:bodyPr wrap="square" rtlCol="0">
            <a:spAutoFit/>
          </a:bodyPr>
          <a:lstStyle/>
          <a:p>
            <a:r>
              <a:rPr lang="en-US" b="1" dirty="0">
                <a:solidFill>
                  <a:schemeClr val="bg1"/>
                </a:solidFill>
              </a:rPr>
              <a:t>Name some relationships between phytoplankton (P), zooplankton (Z), the nutrient pool (N), and the environment (i.e. depth, temperature, light, etc.)</a:t>
            </a:r>
          </a:p>
        </p:txBody>
      </p:sp>
    </p:spTree>
    <p:extLst>
      <p:ext uri="{BB962C8B-B14F-4D97-AF65-F5344CB8AC3E}">
        <p14:creationId xmlns:p14="http://schemas.microsoft.com/office/powerpoint/2010/main" val="1185568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4C941-F4AB-AB47-9617-E6ED8FBB9717}"/>
              </a:ext>
            </a:extLst>
          </p:cNvPr>
          <p:cNvSpPr txBox="1"/>
          <p:nvPr/>
        </p:nvSpPr>
        <p:spPr>
          <a:xfrm>
            <a:off x="228600" y="125730"/>
            <a:ext cx="10383982" cy="369332"/>
          </a:xfrm>
          <a:prstGeom prst="rect">
            <a:avLst/>
          </a:prstGeom>
          <a:noFill/>
        </p:spPr>
        <p:txBody>
          <a:bodyPr wrap="square" rtlCol="0">
            <a:spAutoFit/>
          </a:bodyPr>
          <a:lstStyle/>
          <a:p>
            <a:r>
              <a:rPr lang="en-US" u="sng" dirty="0">
                <a:solidFill>
                  <a:schemeClr val="tx1">
                    <a:lumMod val="95000"/>
                    <a:lumOff val="5000"/>
                  </a:schemeClr>
                </a:solidFill>
              </a:rPr>
              <a:t>Step 1: Visualize what were doing – NPZ model (Nutrients-Phytoplankton-Zooplankton</a:t>
            </a:r>
          </a:p>
        </p:txBody>
      </p:sp>
      <p:sp>
        <p:nvSpPr>
          <p:cNvPr id="15" name="TextBox 14">
            <a:extLst>
              <a:ext uri="{FF2B5EF4-FFF2-40B4-BE49-F238E27FC236}">
                <a16:creationId xmlns:a16="http://schemas.microsoft.com/office/drawing/2014/main" id="{E98B68A3-54F6-CC47-9EF2-E3444D3BD51E}"/>
              </a:ext>
            </a:extLst>
          </p:cNvPr>
          <p:cNvSpPr txBox="1"/>
          <p:nvPr/>
        </p:nvSpPr>
        <p:spPr>
          <a:xfrm>
            <a:off x="3112900" y="707926"/>
            <a:ext cx="2829445" cy="430887"/>
          </a:xfrm>
          <a:prstGeom prst="rect">
            <a:avLst/>
          </a:prstGeom>
          <a:noFill/>
        </p:spPr>
        <p:txBody>
          <a:bodyPr wrap="square" rtlCol="0">
            <a:spAutoFit/>
          </a:bodyPr>
          <a:lstStyle/>
          <a:p>
            <a:r>
              <a:rPr lang="en-US" sz="2200" b="1" dirty="0"/>
              <a:t>Let’s simplify it!!</a:t>
            </a:r>
          </a:p>
        </p:txBody>
      </p:sp>
      <p:sp>
        <p:nvSpPr>
          <p:cNvPr id="19" name="TextBox 18">
            <a:extLst>
              <a:ext uri="{FF2B5EF4-FFF2-40B4-BE49-F238E27FC236}">
                <a16:creationId xmlns:a16="http://schemas.microsoft.com/office/drawing/2014/main" id="{72ACF109-8AF8-484E-8172-2DD1C7DC50ED}"/>
              </a:ext>
            </a:extLst>
          </p:cNvPr>
          <p:cNvSpPr txBox="1"/>
          <p:nvPr/>
        </p:nvSpPr>
        <p:spPr>
          <a:xfrm>
            <a:off x="433085" y="2025868"/>
            <a:ext cx="5509260"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C00000"/>
                </a:solidFill>
              </a:rPr>
              <a:t>Concentration of nutrients</a:t>
            </a:r>
          </a:p>
          <a:p>
            <a:pPr marL="285750" indent="-285750">
              <a:buFont typeface="Arial" panose="020B0604020202020204" pitchFamily="34" charset="0"/>
              <a:buChar char="•"/>
            </a:pPr>
            <a:r>
              <a:rPr lang="en-US" dirty="0">
                <a:solidFill>
                  <a:srgbClr val="C00000"/>
                </a:solidFill>
              </a:rPr>
              <a:t>Phytoplankton nutrient uptake kinetics</a:t>
            </a:r>
          </a:p>
          <a:p>
            <a:pPr marL="285750" indent="-285750">
              <a:buFont typeface="Arial" panose="020B0604020202020204" pitchFamily="34" charset="0"/>
              <a:buChar char="•"/>
            </a:pPr>
            <a:r>
              <a:rPr lang="en-US" dirty="0">
                <a:solidFill>
                  <a:srgbClr val="C00000"/>
                </a:solidFill>
              </a:rPr>
              <a:t>Zooplankton grazing</a:t>
            </a:r>
          </a:p>
          <a:p>
            <a:pPr marL="285750" indent="-285750">
              <a:buFont typeface="Arial" panose="020B0604020202020204" pitchFamily="34" charset="0"/>
              <a:buChar char="•"/>
            </a:pPr>
            <a:r>
              <a:rPr lang="en-US" dirty="0">
                <a:solidFill>
                  <a:schemeClr val="bg2">
                    <a:lumMod val="75000"/>
                  </a:schemeClr>
                </a:solidFill>
              </a:rPr>
              <a:t>Phytoplankton light dependent growth</a:t>
            </a:r>
          </a:p>
          <a:p>
            <a:pPr marL="285750" indent="-285750">
              <a:buFont typeface="Arial" panose="020B0604020202020204" pitchFamily="34" charset="0"/>
              <a:buChar char="•"/>
            </a:pPr>
            <a:r>
              <a:rPr lang="en-US" dirty="0">
                <a:solidFill>
                  <a:schemeClr val="bg2">
                    <a:lumMod val="75000"/>
                  </a:schemeClr>
                </a:solidFill>
              </a:rPr>
              <a:t>Phytoplankton temp dependent growth</a:t>
            </a:r>
          </a:p>
          <a:p>
            <a:pPr marL="285750" indent="-285750">
              <a:buFont typeface="Arial" panose="020B0604020202020204" pitchFamily="34" charset="0"/>
              <a:buChar char="•"/>
            </a:pPr>
            <a:r>
              <a:rPr lang="en-US" dirty="0">
                <a:solidFill>
                  <a:srgbClr val="C00000"/>
                </a:solidFill>
              </a:rPr>
              <a:t>Phytoplankton mortality</a:t>
            </a:r>
          </a:p>
          <a:p>
            <a:pPr marL="285750" indent="-285750">
              <a:buFont typeface="Arial" panose="020B0604020202020204" pitchFamily="34" charset="0"/>
              <a:buChar char="•"/>
            </a:pPr>
            <a:r>
              <a:rPr lang="en-US" dirty="0">
                <a:solidFill>
                  <a:srgbClr val="C00000"/>
                </a:solidFill>
              </a:rPr>
              <a:t>Zooplankton mortality</a:t>
            </a:r>
          </a:p>
          <a:p>
            <a:pPr marL="285750" indent="-285750">
              <a:buFont typeface="Arial" panose="020B0604020202020204" pitchFamily="34" charset="0"/>
              <a:buChar char="•"/>
            </a:pPr>
            <a:r>
              <a:rPr lang="en-US" dirty="0">
                <a:solidFill>
                  <a:srgbClr val="C00000"/>
                </a:solidFill>
              </a:rPr>
              <a:t>Zooplankton ‘sloppy feeding’</a:t>
            </a:r>
          </a:p>
          <a:p>
            <a:pPr marL="285750" indent="-285750">
              <a:buFont typeface="Arial" panose="020B0604020202020204" pitchFamily="34" charset="0"/>
              <a:buChar char="•"/>
            </a:pPr>
            <a:r>
              <a:rPr lang="en-US" dirty="0">
                <a:solidFill>
                  <a:schemeClr val="bg2">
                    <a:lumMod val="75000"/>
                  </a:schemeClr>
                </a:solidFill>
              </a:rPr>
              <a:t>Higher trophic predation</a:t>
            </a:r>
          </a:p>
          <a:p>
            <a:pPr marL="285750" indent="-285750">
              <a:buFont typeface="Arial" panose="020B0604020202020204" pitchFamily="34" charset="0"/>
              <a:buChar char="•"/>
            </a:pPr>
            <a:r>
              <a:rPr lang="en-US" dirty="0">
                <a:solidFill>
                  <a:schemeClr val="bg2">
                    <a:lumMod val="75000"/>
                  </a:schemeClr>
                </a:solidFill>
              </a:rPr>
              <a:t>Physical dynamics (advection, mixing)</a:t>
            </a:r>
          </a:p>
          <a:p>
            <a:pPr marL="285750" indent="-285750">
              <a:buFont typeface="Arial" panose="020B0604020202020204" pitchFamily="34" charset="0"/>
              <a:buChar char="•"/>
            </a:pPr>
            <a:r>
              <a:rPr lang="en-US" dirty="0">
                <a:solidFill>
                  <a:schemeClr val="bg2">
                    <a:lumMod val="75000"/>
                  </a:schemeClr>
                </a:solidFill>
              </a:rPr>
              <a:t>Chemical reactions</a:t>
            </a:r>
          </a:p>
          <a:p>
            <a:pPr marL="285750" indent="-285750">
              <a:buFont typeface="Arial" panose="020B0604020202020204" pitchFamily="34" charset="0"/>
              <a:buChar char="•"/>
            </a:pPr>
            <a:r>
              <a:rPr lang="en-US" dirty="0">
                <a:solidFill>
                  <a:schemeClr val="bg2">
                    <a:lumMod val="75000"/>
                  </a:schemeClr>
                </a:solidFill>
              </a:rPr>
              <a:t>CO</a:t>
            </a:r>
            <a:r>
              <a:rPr lang="en-US" baseline="-25000" dirty="0">
                <a:solidFill>
                  <a:schemeClr val="bg2">
                    <a:lumMod val="75000"/>
                  </a:schemeClr>
                </a:solidFill>
              </a:rPr>
              <a:t>2</a:t>
            </a:r>
            <a:r>
              <a:rPr lang="en-US" dirty="0">
                <a:solidFill>
                  <a:schemeClr val="bg2">
                    <a:lumMod val="75000"/>
                  </a:schemeClr>
                </a:solidFill>
              </a:rPr>
              <a:t> concentration</a:t>
            </a:r>
          </a:p>
          <a:p>
            <a:pPr marL="285750" indent="-285750">
              <a:buFont typeface="Arial" panose="020B0604020202020204" pitchFamily="34" charset="0"/>
              <a:buChar char="•"/>
            </a:pPr>
            <a:r>
              <a:rPr lang="en-US" dirty="0" err="1">
                <a:solidFill>
                  <a:schemeClr val="bg2">
                    <a:lumMod val="75000"/>
                  </a:schemeClr>
                </a:solidFill>
              </a:rPr>
              <a:t>etc</a:t>
            </a:r>
            <a:r>
              <a:rPr lang="en-US" dirty="0">
                <a:solidFill>
                  <a:schemeClr val="bg2">
                    <a:lumMod val="75000"/>
                  </a:schemeClr>
                </a:solidFill>
              </a:rPr>
              <a:t>…..</a:t>
            </a:r>
          </a:p>
        </p:txBody>
      </p:sp>
      <p:grpSp>
        <p:nvGrpSpPr>
          <p:cNvPr id="42" name="Group 41">
            <a:extLst>
              <a:ext uri="{FF2B5EF4-FFF2-40B4-BE49-F238E27FC236}">
                <a16:creationId xmlns:a16="http://schemas.microsoft.com/office/drawing/2014/main" id="{24BC0B3F-0825-B842-BFC8-7C5ABE56978F}"/>
              </a:ext>
            </a:extLst>
          </p:cNvPr>
          <p:cNvGrpSpPr/>
          <p:nvPr/>
        </p:nvGrpSpPr>
        <p:grpSpPr>
          <a:xfrm>
            <a:off x="6337676" y="943987"/>
            <a:ext cx="5641916" cy="5493820"/>
            <a:chOff x="6347460" y="1146944"/>
            <a:chExt cx="5641916" cy="5493820"/>
          </a:xfrm>
        </p:grpSpPr>
        <p:sp>
          <p:nvSpPr>
            <p:cNvPr id="3" name="Rectangle 2">
              <a:extLst>
                <a:ext uri="{FF2B5EF4-FFF2-40B4-BE49-F238E27FC236}">
                  <a16:creationId xmlns:a16="http://schemas.microsoft.com/office/drawing/2014/main" id="{223F591F-333A-E346-BBAB-336D9D5A0F82}"/>
                </a:ext>
              </a:extLst>
            </p:cNvPr>
            <p:cNvSpPr/>
            <p:nvPr/>
          </p:nvSpPr>
          <p:spPr>
            <a:xfrm>
              <a:off x="6347460" y="1146944"/>
              <a:ext cx="5641916" cy="5493820"/>
            </a:xfrm>
            <a:prstGeom prst="rect">
              <a:avLst/>
            </a:prstGeom>
            <a:gradFill flip="none" rotWithShape="1">
              <a:gsLst>
                <a:gs pos="0">
                  <a:schemeClr val="tx2">
                    <a:lumMod val="90000"/>
                    <a:lumOff val="10000"/>
                    <a:shade val="30000"/>
                    <a:satMod val="115000"/>
                  </a:schemeClr>
                </a:gs>
                <a:gs pos="35000">
                  <a:schemeClr val="tx2">
                    <a:lumMod val="90000"/>
                    <a:lumOff val="10000"/>
                    <a:shade val="67500"/>
                    <a:satMod val="115000"/>
                  </a:schemeClr>
                </a:gs>
                <a:gs pos="100000">
                  <a:srgbClr val="00B0F0"/>
                </a:gs>
                <a:gs pos="56000">
                  <a:schemeClr val="tx2">
                    <a:lumMod val="90000"/>
                    <a:lumOff val="10000"/>
                    <a:shade val="100000"/>
                    <a:satMod val="115000"/>
                  </a:schemeClr>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BD91EAB-B716-C54C-9E5A-B1E8180C7884}"/>
                </a:ext>
              </a:extLst>
            </p:cNvPr>
            <p:cNvSpPr/>
            <p:nvPr/>
          </p:nvSpPr>
          <p:spPr>
            <a:xfrm>
              <a:off x="6730364" y="2990730"/>
              <a:ext cx="1257300" cy="10115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Nutrients (Mixed Layer)</a:t>
              </a:r>
            </a:p>
          </p:txBody>
        </p:sp>
        <p:sp>
          <p:nvSpPr>
            <p:cNvPr id="5" name="Oval 4">
              <a:extLst>
                <a:ext uri="{FF2B5EF4-FFF2-40B4-BE49-F238E27FC236}">
                  <a16:creationId xmlns:a16="http://schemas.microsoft.com/office/drawing/2014/main" id="{97FB2EB7-767F-9849-9CB4-ACFB74AA08E7}"/>
                </a:ext>
              </a:extLst>
            </p:cNvPr>
            <p:cNvSpPr/>
            <p:nvPr/>
          </p:nvSpPr>
          <p:spPr>
            <a:xfrm>
              <a:off x="9185910" y="1392912"/>
              <a:ext cx="975358" cy="8386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a:t>
              </a:r>
            </a:p>
          </p:txBody>
        </p:sp>
        <p:sp>
          <p:nvSpPr>
            <p:cNvPr id="6" name="Oval 5">
              <a:extLst>
                <a:ext uri="{FF2B5EF4-FFF2-40B4-BE49-F238E27FC236}">
                  <a16:creationId xmlns:a16="http://schemas.microsoft.com/office/drawing/2014/main" id="{80EC8268-719E-9545-856B-A72A4DD0F8B0}"/>
                </a:ext>
              </a:extLst>
            </p:cNvPr>
            <p:cNvSpPr/>
            <p:nvPr/>
          </p:nvSpPr>
          <p:spPr>
            <a:xfrm>
              <a:off x="10926839" y="3186945"/>
              <a:ext cx="632936" cy="12137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Z</a:t>
              </a:r>
            </a:p>
          </p:txBody>
        </p:sp>
        <p:cxnSp>
          <p:nvCxnSpPr>
            <p:cNvPr id="8" name="Straight Arrow Connector 7">
              <a:extLst>
                <a:ext uri="{FF2B5EF4-FFF2-40B4-BE49-F238E27FC236}">
                  <a16:creationId xmlns:a16="http://schemas.microsoft.com/office/drawing/2014/main" id="{8CD0BBDC-9EC6-7146-8538-F9588D432D3B}"/>
                </a:ext>
              </a:extLst>
            </p:cNvPr>
            <p:cNvCxnSpPr>
              <a:cxnSpLocks/>
            </p:cNvCxnSpPr>
            <p:nvPr/>
          </p:nvCxnSpPr>
          <p:spPr>
            <a:xfrm flipV="1">
              <a:off x="8160671" y="2194203"/>
              <a:ext cx="1007747" cy="79652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028CDE9-8C3C-4541-9542-18FD4E8FE0CE}"/>
                </a:ext>
              </a:extLst>
            </p:cNvPr>
            <p:cNvSpPr txBox="1"/>
            <p:nvPr/>
          </p:nvSpPr>
          <p:spPr>
            <a:xfrm rot="19207008">
              <a:off x="7739083" y="2081081"/>
              <a:ext cx="2180617" cy="276999"/>
            </a:xfrm>
            <a:prstGeom prst="rect">
              <a:avLst/>
            </a:prstGeom>
            <a:noFill/>
          </p:spPr>
          <p:txBody>
            <a:bodyPr wrap="square" rtlCol="0">
              <a:spAutoFit/>
            </a:bodyPr>
            <a:lstStyle/>
            <a:p>
              <a:r>
                <a:rPr lang="en-US" sz="1200" dirty="0">
                  <a:solidFill>
                    <a:srgbClr val="FFFF00"/>
                  </a:solidFill>
                </a:rPr>
                <a:t>Nutrient uptake</a:t>
              </a:r>
            </a:p>
          </p:txBody>
        </p:sp>
        <p:sp>
          <p:nvSpPr>
            <p:cNvPr id="21" name="TextBox 20">
              <a:extLst>
                <a:ext uri="{FF2B5EF4-FFF2-40B4-BE49-F238E27FC236}">
                  <a16:creationId xmlns:a16="http://schemas.microsoft.com/office/drawing/2014/main" id="{B39B00EC-1F67-B945-A4B7-6BC60E2BA6AD}"/>
                </a:ext>
              </a:extLst>
            </p:cNvPr>
            <p:cNvSpPr txBox="1"/>
            <p:nvPr/>
          </p:nvSpPr>
          <p:spPr>
            <a:xfrm rot="2811861">
              <a:off x="9922921" y="2928439"/>
              <a:ext cx="2180617" cy="276999"/>
            </a:xfrm>
            <a:prstGeom prst="rect">
              <a:avLst/>
            </a:prstGeom>
            <a:noFill/>
          </p:spPr>
          <p:txBody>
            <a:bodyPr wrap="square" rtlCol="0">
              <a:spAutoFit/>
            </a:bodyPr>
            <a:lstStyle/>
            <a:p>
              <a:r>
                <a:rPr lang="en-US" sz="1200" dirty="0">
                  <a:solidFill>
                    <a:srgbClr val="FFFF00"/>
                  </a:solidFill>
                </a:rPr>
                <a:t>Grazing</a:t>
              </a:r>
            </a:p>
          </p:txBody>
        </p:sp>
        <p:cxnSp>
          <p:nvCxnSpPr>
            <p:cNvPr id="22" name="Straight Arrow Connector 21">
              <a:extLst>
                <a:ext uri="{FF2B5EF4-FFF2-40B4-BE49-F238E27FC236}">
                  <a16:creationId xmlns:a16="http://schemas.microsoft.com/office/drawing/2014/main" id="{176D5BA8-25A3-734C-9D04-726E504585DF}"/>
                </a:ext>
              </a:extLst>
            </p:cNvPr>
            <p:cNvCxnSpPr>
              <a:cxnSpLocks/>
            </p:cNvCxnSpPr>
            <p:nvPr/>
          </p:nvCxnSpPr>
          <p:spPr>
            <a:xfrm>
              <a:off x="10067574" y="2276703"/>
              <a:ext cx="859265" cy="91024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9FF6B57-BA07-6F4C-8350-F0F733F3E7EA}"/>
                </a:ext>
              </a:extLst>
            </p:cNvPr>
            <p:cNvSpPr/>
            <p:nvPr/>
          </p:nvSpPr>
          <p:spPr>
            <a:xfrm>
              <a:off x="7201418" y="5302152"/>
              <a:ext cx="1257300" cy="7965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Nutrients (Deep)</a:t>
              </a:r>
            </a:p>
          </p:txBody>
        </p:sp>
        <p:cxnSp>
          <p:nvCxnSpPr>
            <p:cNvPr id="29" name="Straight Arrow Connector 28">
              <a:extLst>
                <a:ext uri="{FF2B5EF4-FFF2-40B4-BE49-F238E27FC236}">
                  <a16:creationId xmlns:a16="http://schemas.microsoft.com/office/drawing/2014/main" id="{CAD56378-F058-B74B-AF6F-0EBF518338C4}"/>
                </a:ext>
              </a:extLst>
            </p:cNvPr>
            <p:cNvCxnSpPr>
              <a:cxnSpLocks/>
            </p:cNvCxnSpPr>
            <p:nvPr/>
          </p:nvCxnSpPr>
          <p:spPr>
            <a:xfrm flipH="1" flipV="1">
              <a:off x="7359014" y="4152802"/>
              <a:ext cx="247818" cy="1040359"/>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AA6D148-DE78-E247-A0D3-EB10AB28AD82}"/>
                </a:ext>
              </a:extLst>
            </p:cNvPr>
            <p:cNvCxnSpPr>
              <a:cxnSpLocks/>
            </p:cNvCxnSpPr>
            <p:nvPr/>
          </p:nvCxnSpPr>
          <p:spPr>
            <a:xfrm flipH="1" flipV="1">
              <a:off x="8370568" y="3793807"/>
              <a:ext cx="2329941" cy="18978"/>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F93A3EF-45A9-D84C-B8FE-78AF9E354F6A}"/>
                </a:ext>
              </a:extLst>
            </p:cNvPr>
            <p:cNvSpPr txBox="1"/>
            <p:nvPr/>
          </p:nvSpPr>
          <p:spPr>
            <a:xfrm>
              <a:off x="8707795" y="3859844"/>
              <a:ext cx="2180617" cy="461665"/>
            </a:xfrm>
            <a:prstGeom prst="rect">
              <a:avLst/>
            </a:prstGeom>
            <a:noFill/>
          </p:spPr>
          <p:txBody>
            <a:bodyPr wrap="square" rtlCol="0">
              <a:spAutoFit/>
            </a:bodyPr>
            <a:lstStyle/>
            <a:p>
              <a:r>
                <a:rPr lang="en-US" sz="1200" dirty="0">
                  <a:solidFill>
                    <a:srgbClr val="FFFF00"/>
                  </a:solidFill>
                </a:rPr>
                <a:t>Mortality assuming remineralization</a:t>
              </a:r>
            </a:p>
          </p:txBody>
        </p:sp>
        <p:cxnSp>
          <p:nvCxnSpPr>
            <p:cNvPr id="32" name="Straight Arrow Connector 31">
              <a:extLst>
                <a:ext uri="{FF2B5EF4-FFF2-40B4-BE49-F238E27FC236}">
                  <a16:creationId xmlns:a16="http://schemas.microsoft.com/office/drawing/2014/main" id="{8A85A7E1-15A5-2644-979A-ECE69BDE05D6}"/>
                </a:ext>
              </a:extLst>
            </p:cNvPr>
            <p:cNvCxnSpPr>
              <a:cxnSpLocks/>
            </p:cNvCxnSpPr>
            <p:nvPr/>
          </p:nvCxnSpPr>
          <p:spPr>
            <a:xfrm flipH="1">
              <a:off x="8213994" y="2284653"/>
              <a:ext cx="1434710" cy="112180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4A1E074-2408-B24D-812B-0EB0DD0FFC33}"/>
                </a:ext>
              </a:extLst>
            </p:cNvPr>
            <p:cNvSpPr txBox="1"/>
            <p:nvPr/>
          </p:nvSpPr>
          <p:spPr>
            <a:xfrm rot="19270925">
              <a:off x="8338197" y="2587861"/>
              <a:ext cx="2180617" cy="461665"/>
            </a:xfrm>
            <a:prstGeom prst="rect">
              <a:avLst/>
            </a:prstGeom>
            <a:noFill/>
          </p:spPr>
          <p:txBody>
            <a:bodyPr wrap="square" rtlCol="0">
              <a:spAutoFit/>
            </a:bodyPr>
            <a:lstStyle/>
            <a:p>
              <a:r>
                <a:rPr lang="en-US" sz="1200" dirty="0">
                  <a:solidFill>
                    <a:srgbClr val="FFFF00"/>
                  </a:solidFill>
                </a:rPr>
                <a:t>Mortality assuming remineralization</a:t>
              </a:r>
            </a:p>
          </p:txBody>
        </p:sp>
        <p:sp>
          <p:nvSpPr>
            <p:cNvPr id="34" name="TextBox 33">
              <a:extLst>
                <a:ext uri="{FF2B5EF4-FFF2-40B4-BE49-F238E27FC236}">
                  <a16:creationId xmlns:a16="http://schemas.microsoft.com/office/drawing/2014/main" id="{E35935DA-38AD-B641-9B2C-D0B90B7A678C}"/>
                </a:ext>
              </a:extLst>
            </p:cNvPr>
            <p:cNvSpPr txBox="1"/>
            <p:nvPr/>
          </p:nvSpPr>
          <p:spPr>
            <a:xfrm rot="4544457">
              <a:off x="6760317" y="5099283"/>
              <a:ext cx="2180617" cy="276999"/>
            </a:xfrm>
            <a:prstGeom prst="rect">
              <a:avLst/>
            </a:prstGeom>
            <a:noFill/>
          </p:spPr>
          <p:txBody>
            <a:bodyPr wrap="square" rtlCol="0">
              <a:spAutoFit/>
            </a:bodyPr>
            <a:lstStyle/>
            <a:p>
              <a:r>
                <a:rPr lang="en-US" sz="1200" dirty="0">
                  <a:solidFill>
                    <a:srgbClr val="FFFF00"/>
                  </a:solidFill>
                </a:rPr>
                <a:t>Deep mixing</a:t>
              </a:r>
            </a:p>
          </p:txBody>
        </p:sp>
        <p:cxnSp>
          <p:nvCxnSpPr>
            <p:cNvPr id="36" name="Straight Arrow Connector 35">
              <a:extLst>
                <a:ext uri="{FF2B5EF4-FFF2-40B4-BE49-F238E27FC236}">
                  <a16:creationId xmlns:a16="http://schemas.microsoft.com/office/drawing/2014/main" id="{AA5C92EF-6F7A-9C41-9D4A-678B4B36B169}"/>
                </a:ext>
              </a:extLst>
            </p:cNvPr>
            <p:cNvCxnSpPr>
              <a:cxnSpLocks/>
            </p:cNvCxnSpPr>
            <p:nvPr/>
          </p:nvCxnSpPr>
          <p:spPr>
            <a:xfrm flipH="1">
              <a:off x="9221031" y="2658937"/>
              <a:ext cx="1187827" cy="100469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DB8BDAA-EBDF-3045-A71F-E7D33CA5C025}"/>
                </a:ext>
              </a:extLst>
            </p:cNvPr>
            <p:cNvSpPr txBox="1"/>
            <p:nvPr/>
          </p:nvSpPr>
          <p:spPr>
            <a:xfrm rot="19015272">
              <a:off x="9207358" y="2836472"/>
              <a:ext cx="2180617" cy="276999"/>
            </a:xfrm>
            <a:prstGeom prst="rect">
              <a:avLst/>
            </a:prstGeom>
            <a:noFill/>
          </p:spPr>
          <p:txBody>
            <a:bodyPr wrap="square" rtlCol="0">
              <a:spAutoFit/>
            </a:bodyPr>
            <a:lstStyle/>
            <a:p>
              <a:r>
                <a:rPr lang="en-US" sz="1200" dirty="0">
                  <a:solidFill>
                    <a:srgbClr val="FFFF00"/>
                  </a:solidFill>
                </a:rPr>
                <a:t>‘Sloppy feeding'</a:t>
              </a:r>
            </a:p>
          </p:txBody>
        </p:sp>
      </p:grpSp>
    </p:spTree>
    <p:extLst>
      <p:ext uri="{BB962C8B-B14F-4D97-AF65-F5344CB8AC3E}">
        <p14:creationId xmlns:p14="http://schemas.microsoft.com/office/powerpoint/2010/main" val="206557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4C941-F4AB-AB47-9617-E6ED8FBB9717}"/>
              </a:ext>
            </a:extLst>
          </p:cNvPr>
          <p:cNvSpPr txBox="1"/>
          <p:nvPr/>
        </p:nvSpPr>
        <p:spPr>
          <a:xfrm>
            <a:off x="228600" y="125730"/>
            <a:ext cx="10383982" cy="369332"/>
          </a:xfrm>
          <a:prstGeom prst="rect">
            <a:avLst/>
          </a:prstGeom>
          <a:noFill/>
        </p:spPr>
        <p:txBody>
          <a:bodyPr wrap="square" rtlCol="0">
            <a:spAutoFit/>
          </a:bodyPr>
          <a:lstStyle/>
          <a:p>
            <a:r>
              <a:rPr lang="en-US" u="sng" dirty="0"/>
              <a:t>Step 2: Write out the equations – Define the parameters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DA062E-D89F-4248-A154-64834BF9554A}"/>
                  </a:ext>
                </a:extLst>
              </p:cNvPr>
              <p:cNvSpPr txBox="1"/>
              <p:nvPr/>
            </p:nvSpPr>
            <p:spPr>
              <a:xfrm>
                <a:off x="272439" y="1081698"/>
                <a:ext cx="5852251" cy="4579074"/>
              </a:xfrm>
              <a:prstGeom prst="rect">
                <a:avLst/>
              </a:prstGeom>
              <a:noFill/>
            </p:spPr>
            <p:txBody>
              <a:bodyPr wrap="square" rtlCol="0">
                <a:spAutoFit/>
              </a:bodyPr>
              <a:lstStyle/>
              <a:p>
                <a:r>
                  <a:rPr lang="en-US" dirty="0"/>
                  <a:t>Nutrient uptake: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den>
                    </m:f>
                  </m:oMath>
                </a14:m>
                <a:r>
                  <a:rPr lang="en-US" dirty="0"/>
                  <a:t> (Michaelis-Menten)</a:t>
                </a:r>
              </a:p>
              <a:p>
                <a:endParaRPr lang="en-US" dirty="0"/>
              </a:p>
              <a:p>
                <a:r>
                  <a:rPr lang="en-US" dirty="0"/>
                  <a:t>Grazing: </a:t>
                </a:r>
                <a14:m>
                  <m:oMath xmlns:m="http://schemas.openxmlformats.org/officeDocument/2006/math">
                    <m:r>
                      <a:rPr lang="en-US" sz="2200" i="1">
                        <a:latin typeface="Cambria Math" panose="02040503050406030204" pitchFamily="18" charset="0"/>
                        <a:ea typeface="Cambria Math" panose="02040503050406030204" pitchFamily="18" charset="0"/>
                      </a:rPr>
                      <m:t>𝛿</m:t>
                    </m:r>
                  </m:oMath>
                </a14:m>
                <a:endParaRPr lang="en-US" sz="2200" i="1" dirty="0"/>
              </a:p>
              <a:p>
                <a:endParaRPr lang="en-US" sz="2200" i="1" dirty="0"/>
              </a:p>
              <a:p>
                <a:r>
                  <a:rPr lang="en-US" dirty="0"/>
                  <a:t>Zooplankton assimilation of nutrients (growth): </a:t>
                </a:r>
                <a14:m>
                  <m:oMath xmlns:m="http://schemas.openxmlformats.org/officeDocument/2006/math">
                    <m:r>
                      <a:rPr lang="en-US" i="1">
                        <a:latin typeface="Cambria Math" panose="02040503050406030204" pitchFamily="18" charset="0"/>
                        <a:ea typeface="Cambria Math" panose="02040503050406030204" pitchFamily="18" charset="0"/>
                      </a:rPr>
                      <m:t>𝛾</m:t>
                    </m:r>
                  </m:oMath>
                </a14:m>
                <a:endParaRPr lang="en-US" dirty="0"/>
              </a:p>
              <a:p>
                <a:endParaRPr lang="en-US" dirty="0"/>
              </a:p>
              <a:p>
                <a:r>
                  <a:rPr lang="en-US" dirty="0"/>
                  <a:t>Deep mixing: </a:t>
                </a:r>
                <a:r>
                  <a:rPr lang="en-US" i="1" dirty="0"/>
                  <a:t>d</a:t>
                </a:r>
              </a:p>
              <a:p>
                <a:endParaRPr lang="en-US" i="1" dirty="0"/>
              </a:p>
              <a:p>
                <a:r>
                  <a:rPr lang="en-US" dirty="0"/>
                  <a:t>Concentration of deep nutrient pool: </a:t>
                </a:r>
                <a:r>
                  <a:rPr lang="en-US" i="1" dirty="0"/>
                  <a:t>R</a:t>
                </a:r>
                <a:r>
                  <a:rPr lang="en-US" i="1" baseline="-25000" dirty="0"/>
                  <a:t>0</a:t>
                </a:r>
                <a:endParaRPr lang="en-US" dirty="0"/>
              </a:p>
              <a:p>
                <a:endParaRPr lang="en-US" dirty="0"/>
              </a:p>
              <a:p>
                <a:r>
                  <a:rPr lang="en-US" dirty="0"/>
                  <a:t>Zooplankton mortality: </a:t>
                </a:r>
                <a:r>
                  <a:rPr lang="en-US" i="1" dirty="0" err="1"/>
                  <a:t>m</a:t>
                </a:r>
                <a:r>
                  <a:rPr lang="en-US" i="1" baseline="-25000" dirty="0" err="1"/>
                  <a:t>z</a:t>
                </a:r>
                <a:endParaRPr lang="en-US" i="1" dirty="0"/>
              </a:p>
              <a:p>
                <a:endParaRPr lang="en-US" dirty="0"/>
              </a:p>
              <a:p>
                <a:r>
                  <a:rPr lang="en-US" dirty="0"/>
                  <a:t>Phytoplankton mortality: </a:t>
                </a:r>
                <a:r>
                  <a:rPr lang="en-US" i="1" dirty="0" err="1"/>
                  <a:t>m</a:t>
                </a:r>
                <a:r>
                  <a:rPr lang="en-US" i="1" baseline="-25000" dirty="0" err="1"/>
                  <a:t>p</a:t>
                </a:r>
                <a:endParaRPr lang="en-US" i="1" dirty="0"/>
              </a:p>
              <a:p>
                <a:endParaRPr lang="en-US" i="1" baseline="-25000" dirty="0"/>
              </a:p>
              <a:p>
                <a:endParaRPr lang="en-US" i="1" baseline="-25000" dirty="0"/>
              </a:p>
              <a:p>
                <a:r>
                  <a:rPr lang="en-US" dirty="0"/>
                  <a:t>Phytoplankton growth: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i="1" baseline="-25000" dirty="0"/>
                  <a:t>p</a:t>
                </a:r>
                <a:endParaRPr lang="en-US" i="1" dirty="0"/>
              </a:p>
            </p:txBody>
          </p:sp>
        </mc:Choice>
        <mc:Fallback xmlns="">
          <p:sp>
            <p:nvSpPr>
              <p:cNvPr id="7" name="TextBox 6">
                <a:extLst>
                  <a:ext uri="{FF2B5EF4-FFF2-40B4-BE49-F238E27FC236}">
                    <a16:creationId xmlns:a16="http://schemas.microsoft.com/office/drawing/2014/main" id="{A6DA062E-D89F-4248-A154-64834BF9554A}"/>
                  </a:ext>
                </a:extLst>
              </p:cNvPr>
              <p:cNvSpPr txBox="1">
                <a:spLocks noRot="1" noChangeAspect="1" noMove="1" noResize="1" noEditPoints="1" noAdjustHandles="1" noChangeArrowheads="1" noChangeShapeType="1" noTextEdit="1"/>
              </p:cNvSpPr>
              <p:nvPr/>
            </p:nvSpPr>
            <p:spPr>
              <a:xfrm>
                <a:off x="272439" y="1081698"/>
                <a:ext cx="5852251" cy="4579074"/>
              </a:xfrm>
              <a:prstGeom prst="rect">
                <a:avLst/>
              </a:prstGeom>
              <a:blipFill>
                <a:blip r:embed="rId2"/>
                <a:stretch>
                  <a:fillRect l="-866" b="-1381"/>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EDC68A0-193A-2245-A642-2E61BAEBF0F1}"/>
              </a:ext>
            </a:extLst>
          </p:cNvPr>
          <p:cNvGrpSpPr/>
          <p:nvPr/>
        </p:nvGrpSpPr>
        <p:grpSpPr>
          <a:xfrm>
            <a:off x="6333605" y="814473"/>
            <a:ext cx="5641916" cy="5493820"/>
            <a:chOff x="6347460" y="1146944"/>
            <a:chExt cx="5641916" cy="5493820"/>
          </a:xfrm>
        </p:grpSpPr>
        <p:sp>
          <p:nvSpPr>
            <p:cNvPr id="26" name="Rectangle 25">
              <a:extLst>
                <a:ext uri="{FF2B5EF4-FFF2-40B4-BE49-F238E27FC236}">
                  <a16:creationId xmlns:a16="http://schemas.microsoft.com/office/drawing/2014/main" id="{1BBD3D38-5066-5E48-B685-969888428890}"/>
                </a:ext>
              </a:extLst>
            </p:cNvPr>
            <p:cNvSpPr/>
            <p:nvPr/>
          </p:nvSpPr>
          <p:spPr>
            <a:xfrm>
              <a:off x="6347460" y="1146944"/>
              <a:ext cx="5641916" cy="5493820"/>
            </a:xfrm>
            <a:prstGeom prst="rect">
              <a:avLst/>
            </a:prstGeom>
            <a:gradFill flip="none" rotWithShape="1">
              <a:gsLst>
                <a:gs pos="0">
                  <a:schemeClr val="tx2">
                    <a:lumMod val="90000"/>
                    <a:lumOff val="10000"/>
                    <a:shade val="30000"/>
                    <a:satMod val="115000"/>
                  </a:schemeClr>
                </a:gs>
                <a:gs pos="35000">
                  <a:schemeClr val="tx2">
                    <a:lumMod val="90000"/>
                    <a:lumOff val="10000"/>
                    <a:shade val="67500"/>
                    <a:satMod val="115000"/>
                  </a:schemeClr>
                </a:gs>
                <a:gs pos="100000">
                  <a:srgbClr val="00B0F0"/>
                </a:gs>
                <a:gs pos="56000">
                  <a:schemeClr val="tx2">
                    <a:lumMod val="90000"/>
                    <a:lumOff val="10000"/>
                    <a:shade val="100000"/>
                    <a:satMod val="115000"/>
                  </a:schemeClr>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5D94965-1AB6-A440-BC80-9F26E3BE41FF}"/>
                </a:ext>
              </a:extLst>
            </p:cNvPr>
            <p:cNvSpPr/>
            <p:nvPr/>
          </p:nvSpPr>
          <p:spPr>
            <a:xfrm>
              <a:off x="6730364" y="2990730"/>
              <a:ext cx="1257300" cy="10115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Nutrients</a:t>
              </a:r>
            </a:p>
          </p:txBody>
        </p:sp>
        <p:sp>
          <p:nvSpPr>
            <p:cNvPr id="28" name="Oval 27">
              <a:extLst>
                <a:ext uri="{FF2B5EF4-FFF2-40B4-BE49-F238E27FC236}">
                  <a16:creationId xmlns:a16="http://schemas.microsoft.com/office/drawing/2014/main" id="{8D0F2F72-608C-7346-9CDB-3C9AE9DCCBB6}"/>
                </a:ext>
              </a:extLst>
            </p:cNvPr>
            <p:cNvSpPr/>
            <p:nvPr/>
          </p:nvSpPr>
          <p:spPr>
            <a:xfrm>
              <a:off x="9185910" y="1392912"/>
              <a:ext cx="975358" cy="8386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a:t>
              </a:r>
            </a:p>
          </p:txBody>
        </p:sp>
        <p:sp>
          <p:nvSpPr>
            <p:cNvPr id="35" name="Oval 34">
              <a:extLst>
                <a:ext uri="{FF2B5EF4-FFF2-40B4-BE49-F238E27FC236}">
                  <a16:creationId xmlns:a16="http://schemas.microsoft.com/office/drawing/2014/main" id="{353AFAE9-CED8-DB40-8B76-99FF7BEE9DC5}"/>
                </a:ext>
              </a:extLst>
            </p:cNvPr>
            <p:cNvSpPr/>
            <p:nvPr/>
          </p:nvSpPr>
          <p:spPr>
            <a:xfrm>
              <a:off x="10926839" y="3186945"/>
              <a:ext cx="632936" cy="12137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Z</a:t>
              </a:r>
            </a:p>
          </p:txBody>
        </p:sp>
        <p:cxnSp>
          <p:nvCxnSpPr>
            <p:cNvPr id="36" name="Straight Arrow Connector 35">
              <a:extLst>
                <a:ext uri="{FF2B5EF4-FFF2-40B4-BE49-F238E27FC236}">
                  <a16:creationId xmlns:a16="http://schemas.microsoft.com/office/drawing/2014/main" id="{BCFD05E3-CD95-F64F-AF5A-EEFFB637EA09}"/>
                </a:ext>
              </a:extLst>
            </p:cNvPr>
            <p:cNvCxnSpPr>
              <a:cxnSpLocks/>
            </p:cNvCxnSpPr>
            <p:nvPr/>
          </p:nvCxnSpPr>
          <p:spPr>
            <a:xfrm flipV="1">
              <a:off x="8160671" y="2194203"/>
              <a:ext cx="1007747" cy="79652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15480B6-F7AD-7043-8C44-F10E1ADF025A}"/>
                </a:ext>
              </a:extLst>
            </p:cNvPr>
            <p:cNvSpPr txBox="1"/>
            <p:nvPr/>
          </p:nvSpPr>
          <p:spPr>
            <a:xfrm rot="19207008">
              <a:off x="7739083" y="2081081"/>
              <a:ext cx="2180617" cy="276999"/>
            </a:xfrm>
            <a:prstGeom prst="rect">
              <a:avLst/>
            </a:prstGeom>
            <a:noFill/>
          </p:spPr>
          <p:txBody>
            <a:bodyPr wrap="square" rtlCol="0">
              <a:spAutoFit/>
            </a:bodyPr>
            <a:lstStyle/>
            <a:p>
              <a:r>
                <a:rPr lang="en-US" sz="1200" dirty="0">
                  <a:solidFill>
                    <a:srgbClr val="FFFF00"/>
                  </a:solidFill>
                </a:rPr>
                <a:t>Nutrient uptake</a:t>
              </a:r>
            </a:p>
          </p:txBody>
        </p:sp>
        <p:sp>
          <p:nvSpPr>
            <p:cNvPr id="38" name="TextBox 37">
              <a:extLst>
                <a:ext uri="{FF2B5EF4-FFF2-40B4-BE49-F238E27FC236}">
                  <a16:creationId xmlns:a16="http://schemas.microsoft.com/office/drawing/2014/main" id="{BEACC820-1CB6-8741-8308-7B8E3EAA20B1}"/>
                </a:ext>
              </a:extLst>
            </p:cNvPr>
            <p:cNvSpPr txBox="1"/>
            <p:nvPr/>
          </p:nvSpPr>
          <p:spPr>
            <a:xfrm rot="2811861">
              <a:off x="9922921" y="2928439"/>
              <a:ext cx="2180617" cy="276999"/>
            </a:xfrm>
            <a:prstGeom prst="rect">
              <a:avLst/>
            </a:prstGeom>
            <a:noFill/>
          </p:spPr>
          <p:txBody>
            <a:bodyPr wrap="square" rtlCol="0">
              <a:spAutoFit/>
            </a:bodyPr>
            <a:lstStyle/>
            <a:p>
              <a:r>
                <a:rPr lang="en-US" sz="1200" dirty="0">
                  <a:solidFill>
                    <a:srgbClr val="FFFF00"/>
                  </a:solidFill>
                </a:rPr>
                <a:t>Grazing</a:t>
              </a:r>
            </a:p>
          </p:txBody>
        </p:sp>
        <p:cxnSp>
          <p:nvCxnSpPr>
            <p:cNvPr id="39" name="Straight Arrow Connector 38">
              <a:extLst>
                <a:ext uri="{FF2B5EF4-FFF2-40B4-BE49-F238E27FC236}">
                  <a16:creationId xmlns:a16="http://schemas.microsoft.com/office/drawing/2014/main" id="{A707576E-7C9E-4C42-A379-2376532D4C25}"/>
                </a:ext>
              </a:extLst>
            </p:cNvPr>
            <p:cNvCxnSpPr>
              <a:cxnSpLocks/>
            </p:cNvCxnSpPr>
            <p:nvPr/>
          </p:nvCxnSpPr>
          <p:spPr>
            <a:xfrm>
              <a:off x="10067574" y="2276703"/>
              <a:ext cx="859265" cy="91024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288AEBC-AF1D-3C4F-B6A8-D783AE8C2979}"/>
                </a:ext>
              </a:extLst>
            </p:cNvPr>
            <p:cNvSpPr/>
            <p:nvPr/>
          </p:nvSpPr>
          <p:spPr>
            <a:xfrm>
              <a:off x="7201418" y="5302152"/>
              <a:ext cx="1257300" cy="7965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Nutrients</a:t>
              </a:r>
            </a:p>
          </p:txBody>
        </p:sp>
        <p:cxnSp>
          <p:nvCxnSpPr>
            <p:cNvPr id="41" name="Straight Arrow Connector 40">
              <a:extLst>
                <a:ext uri="{FF2B5EF4-FFF2-40B4-BE49-F238E27FC236}">
                  <a16:creationId xmlns:a16="http://schemas.microsoft.com/office/drawing/2014/main" id="{898A11AE-E4F4-4C46-AF9F-0D9FB3B17085}"/>
                </a:ext>
              </a:extLst>
            </p:cNvPr>
            <p:cNvCxnSpPr>
              <a:cxnSpLocks/>
            </p:cNvCxnSpPr>
            <p:nvPr/>
          </p:nvCxnSpPr>
          <p:spPr>
            <a:xfrm flipH="1" flipV="1">
              <a:off x="7359014" y="4152802"/>
              <a:ext cx="247818" cy="1040359"/>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CA9DFF-077B-5F43-8A93-6187DC63F5FE}"/>
                </a:ext>
              </a:extLst>
            </p:cNvPr>
            <p:cNvCxnSpPr>
              <a:cxnSpLocks/>
            </p:cNvCxnSpPr>
            <p:nvPr/>
          </p:nvCxnSpPr>
          <p:spPr>
            <a:xfrm flipH="1" flipV="1">
              <a:off x="8370568" y="3793807"/>
              <a:ext cx="2329941" cy="18978"/>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F049324-4FC6-2D4F-81C0-65410EB364C5}"/>
                </a:ext>
              </a:extLst>
            </p:cNvPr>
            <p:cNvSpPr txBox="1"/>
            <p:nvPr/>
          </p:nvSpPr>
          <p:spPr>
            <a:xfrm>
              <a:off x="8707795" y="3859844"/>
              <a:ext cx="2180617" cy="461665"/>
            </a:xfrm>
            <a:prstGeom prst="rect">
              <a:avLst/>
            </a:prstGeom>
            <a:noFill/>
          </p:spPr>
          <p:txBody>
            <a:bodyPr wrap="square" rtlCol="0">
              <a:spAutoFit/>
            </a:bodyPr>
            <a:lstStyle/>
            <a:p>
              <a:r>
                <a:rPr lang="en-US" sz="1200" dirty="0">
                  <a:solidFill>
                    <a:srgbClr val="FFFF00"/>
                  </a:solidFill>
                </a:rPr>
                <a:t>Mortality assuming remineralization</a:t>
              </a:r>
            </a:p>
          </p:txBody>
        </p:sp>
        <p:cxnSp>
          <p:nvCxnSpPr>
            <p:cNvPr id="44" name="Straight Arrow Connector 43">
              <a:extLst>
                <a:ext uri="{FF2B5EF4-FFF2-40B4-BE49-F238E27FC236}">
                  <a16:creationId xmlns:a16="http://schemas.microsoft.com/office/drawing/2014/main" id="{C17E990F-5512-4949-A1C5-9FA51D40622E}"/>
                </a:ext>
              </a:extLst>
            </p:cNvPr>
            <p:cNvCxnSpPr>
              <a:cxnSpLocks/>
            </p:cNvCxnSpPr>
            <p:nvPr/>
          </p:nvCxnSpPr>
          <p:spPr>
            <a:xfrm flipH="1">
              <a:off x="8213994" y="2284653"/>
              <a:ext cx="1434710" cy="112180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3E0C198-8885-AA49-AE1C-B8076B4699F7}"/>
                </a:ext>
              </a:extLst>
            </p:cNvPr>
            <p:cNvSpPr txBox="1"/>
            <p:nvPr/>
          </p:nvSpPr>
          <p:spPr>
            <a:xfrm rot="19270925">
              <a:off x="8338197" y="2587861"/>
              <a:ext cx="2180617" cy="461665"/>
            </a:xfrm>
            <a:prstGeom prst="rect">
              <a:avLst/>
            </a:prstGeom>
            <a:noFill/>
          </p:spPr>
          <p:txBody>
            <a:bodyPr wrap="square" rtlCol="0">
              <a:spAutoFit/>
            </a:bodyPr>
            <a:lstStyle/>
            <a:p>
              <a:r>
                <a:rPr lang="en-US" sz="1200" dirty="0">
                  <a:solidFill>
                    <a:srgbClr val="FFFF00"/>
                  </a:solidFill>
                </a:rPr>
                <a:t>Mortality assuming remineralization</a:t>
              </a:r>
            </a:p>
          </p:txBody>
        </p:sp>
        <p:sp>
          <p:nvSpPr>
            <p:cNvPr id="46" name="TextBox 45">
              <a:extLst>
                <a:ext uri="{FF2B5EF4-FFF2-40B4-BE49-F238E27FC236}">
                  <a16:creationId xmlns:a16="http://schemas.microsoft.com/office/drawing/2014/main" id="{42D340CD-837A-F94C-A82E-4C7FB0087960}"/>
                </a:ext>
              </a:extLst>
            </p:cNvPr>
            <p:cNvSpPr txBox="1"/>
            <p:nvPr/>
          </p:nvSpPr>
          <p:spPr>
            <a:xfrm rot="4544457">
              <a:off x="6760317" y="5099283"/>
              <a:ext cx="2180617" cy="276999"/>
            </a:xfrm>
            <a:prstGeom prst="rect">
              <a:avLst/>
            </a:prstGeom>
            <a:noFill/>
          </p:spPr>
          <p:txBody>
            <a:bodyPr wrap="square" rtlCol="0">
              <a:spAutoFit/>
            </a:bodyPr>
            <a:lstStyle/>
            <a:p>
              <a:r>
                <a:rPr lang="en-US" sz="1200" dirty="0">
                  <a:solidFill>
                    <a:srgbClr val="FFFF00"/>
                  </a:solidFill>
                </a:rPr>
                <a:t>Deep mixing</a:t>
              </a:r>
            </a:p>
          </p:txBody>
        </p:sp>
        <p:cxnSp>
          <p:nvCxnSpPr>
            <p:cNvPr id="47" name="Straight Arrow Connector 46">
              <a:extLst>
                <a:ext uri="{FF2B5EF4-FFF2-40B4-BE49-F238E27FC236}">
                  <a16:creationId xmlns:a16="http://schemas.microsoft.com/office/drawing/2014/main" id="{6D3F4F19-0245-4C44-8C9D-AADDB3FCCBBC}"/>
                </a:ext>
              </a:extLst>
            </p:cNvPr>
            <p:cNvCxnSpPr>
              <a:cxnSpLocks/>
            </p:cNvCxnSpPr>
            <p:nvPr/>
          </p:nvCxnSpPr>
          <p:spPr>
            <a:xfrm flipH="1">
              <a:off x="9221031" y="2658937"/>
              <a:ext cx="1187827" cy="100469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4682277B-4D24-FA49-9F9A-5D325DEC8EB8}"/>
                </a:ext>
              </a:extLst>
            </p:cNvPr>
            <p:cNvSpPr txBox="1"/>
            <p:nvPr/>
          </p:nvSpPr>
          <p:spPr>
            <a:xfrm rot="19015272">
              <a:off x="9207358" y="2836472"/>
              <a:ext cx="2180617" cy="276999"/>
            </a:xfrm>
            <a:prstGeom prst="rect">
              <a:avLst/>
            </a:prstGeom>
            <a:noFill/>
          </p:spPr>
          <p:txBody>
            <a:bodyPr wrap="square" rtlCol="0">
              <a:spAutoFit/>
            </a:bodyPr>
            <a:lstStyle/>
            <a:p>
              <a:r>
                <a:rPr lang="en-US" sz="1200" dirty="0">
                  <a:solidFill>
                    <a:srgbClr val="FFFF00"/>
                  </a:solidFill>
                </a:rPr>
                <a:t>‘Sloppy feeding'</a:t>
              </a:r>
            </a:p>
          </p:txBody>
        </p:sp>
      </p:grpSp>
    </p:spTree>
    <p:extLst>
      <p:ext uri="{BB962C8B-B14F-4D97-AF65-F5344CB8AC3E}">
        <p14:creationId xmlns:p14="http://schemas.microsoft.com/office/powerpoint/2010/main" val="2143846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4C941-F4AB-AB47-9617-E6ED8FBB9717}"/>
              </a:ext>
            </a:extLst>
          </p:cNvPr>
          <p:cNvSpPr txBox="1"/>
          <p:nvPr/>
        </p:nvSpPr>
        <p:spPr>
          <a:xfrm>
            <a:off x="228600" y="125730"/>
            <a:ext cx="10383982" cy="369332"/>
          </a:xfrm>
          <a:prstGeom prst="rect">
            <a:avLst/>
          </a:prstGeom>
          <a:noFill/>
        </p:spPr>
        <p:txBody>
          <a:bodyPr wrap="square" rtlCol="0">
            <a:spAutoFit/>
          </a:bodyPr>
          <a:lstStyle/>
          <a:p>
            <a:r>
              <a:rPr lang="en-US" u="sng" dirty="0"/>
              <a:t>Step 2: Write out the equations – Define the state equations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DA062E-D89F-4248-A154-64834BF9554A}"/>
                  </a:ext>
                </a:extLst>
              </p:cNvPr>
              <p:cNvSpPr txBox="1"/>
              <p:nvPr/>
            </p:nvSpPr>
            <p:spPr>
              <a:xfrm>
                <a:off x="84413" y="1414169"/>
                <a:ext cx="6408410" cy="4291111"/>
              </a:xfrm>
              <a:prstGeom prst="rect">
                <a:avLst/>
              </a:prstGeom>
              <a:noFill/>
            </p:spPr>
            <p:txBody>
              <a:bodyPr wrap="square" rtlCol="0">
                <a:spAutoFit/>
              </a:bodyPr>
              <a:lstStyle/>
              <a:p>
                <a:pPr algn="ctr"/>
                <a:r>
                  <a:rPr lang="en-US" sz="2000" u="sng" dirty="0"/>
                  <a:t>Phytoplankton concentration:</a:t>
                </a:r>
              </a:p>
              <a:p>
                <a:pPr algn="ctr"/>
                <a:endParaRPr lang="en-US" sz="2000" dirty="0"/>
              </a:p>
              <a:p>
                <a:pPr algn="ctr"/>
                <a:r>
                  <a:rPr lang="en-US" sz="2400" dirty="0"/>
                  <a:t>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𝑃</m:t>
                        </m:r>
                      </m:den>
                    </m:f>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𝑑𝑃</m:t>
                        </m:r>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𝜇</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num>
                      <m:den>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𝑘</m:t>
                        </m:r>
                      </m:den>
                    </m:f>
                    <m:r>
                      <a:rPr lang="en-US" sz="2400" b="0" i="1" smtClean="0">
                        <a:latin typeface="Cambria Math" panose="02040503050406030204" pitchFamily="18" charset="0"/>
                        <a:ea typeface="Cambria Math" panose="02040503050406030204" pitchFamily="18" charset="0"/>
                      </a:rPr>
                      <m:t> −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𝑚</m:t>
                        </m:r>
                      </m:e>
                      <m:sub>
                        <m:r>
                          <a:rPr lang="en-US" sz="2400" b="0" i="1" smtClean="0">
                            <a:latin typeface="Cambria Math" panose="02040503050406030204" pitchFamily="18" charset="0"/>
                            <a:ea typeface="Cambria Math" panose="02040503050406030204" pitchFamily="18" charset="0"/>
                          </a:rPr>
                          <m:t>𝑝</m:t>
                        </m:r>
                      </m:sub>
                    </m:sSub>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𝛿</m:t>
                    </m:r>
                    <m:r>
                      <a:rPr lang="en-US" sz="2400" b="0" i="1" smtClean="0">
                        <a:latin typeface="Cambria Math" panose="02040503050406030204" pitchFamily="18" charset="0"/>
                        <a:ea typeface="Cambria Math" panose="02040503050406030204" pitchFamily="18" charset="0"/>
                      </a:rPr>
                      <m:t>𝑍</m:t>
                    </m:r>
                    <m:r>
                      <a:rPr lang="en-US" sz="2400" b="0" i="1" smtClean="0">
                        <a:latin typeface="Cambria Math" panose="02040503050406030204" pitchFamily="18" charset="0"/>
                      </a:rPr>
                      <m:t> </m:t>
                    </m:r>
                  </m:oMath>
                </a14:m>
                <a:endParaRPr lang="en-US" sz="2400" b="0" dirty="0"/>
              </a:p>
              <a:p>
                <a:pPr algn="ctr"/>
                <a:endParaRPr lang="en-US" sz="2200" dirty="0"/>
              </a:p>
              <a:p>
                <a:pPr algn="ctr"/>
                <a:r>
                  <a:rPr lang="en-US" sz="2000" u="sng" dirty="0"/>
                  <a:t>Zooplankton concentrations:</a:t>
                </a:r>
              </a:p>
              <a:p>
                <a:pPr algn="ctr"/>
                <a:endParaRPr lang="en-US" sz="2000" dirty="0"/>
              </a:p>
              <a:p>
                <a:pPr algn="ct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𝑍</m:t>
                          </m:r>
                        </m:den>
                      </m:f>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𝑑𝑍</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𝛾𝛿</m:t>
                      </m:r>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𝑧</m:t>
                          </m:r>
                        </m:sub>
                      </m:sSub>
                      <m:r>
                        <a:rPr lang="en-US" sz="2000" b="0" i="1" smtClean="0">
                          <a:latin typeface="Cambria Math" panose="02040503050406030204" pitchFamily="18" charset="0"/>
                        </a:rPr>
                        <m:t>  </m:t>
                      </m:r>
                    </m:oMath>
                  </m:oMathPara>
                </a14:m>
                <a:endParaRPr lang="en-US" sz="2000" dirty="0"/>
              </a:p>
              <a:p>
                <a:pPr algn="ctr"/>
                <a:endParaRPr lang="en-US" sz="2000" dirty="0"/>
              </a:p>
              <a:p>
                <a:pPr algn="ctr"/>
                <a:r>
                  <a:rPr lang="en-US" sz="2000" u="sng" dirty="0"/>
                  <a:t>Nutrient concentrations:</a:t>
                </a:r>
              </a:p>
              <a:p>
                <a:pPr algn="ctr"/>
                <a:endParaRPr lang="en-US" sz="2000" dirty="0"/>
              </a:p>
              <a:p>
                <a:pPr algn="ct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𝑑𝑁</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𝑑</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r>
                            <a:rPr lang="en-US" sz="2000" b="0" i="1" smtClean="0">
                              <a:latin typeface="Cambria Math" panose="02040503050406030204" pitchFamily="18" charset="0"/>
                            </a:rPr>
                            <m:t>𝑁</m:t>
                          </m:r>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𝜇</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𝑁</m:t>
                          </m:r>
                        </m:num>
                        <m:den>
                          <m:r>
                            <a:rPr lang="en-US" sz="2000" b="0" i="1" smtClean="0">
                              <a:latin typeface="Cambria Math" panose="02040503050406030204" pitchFamily="18" charset="0"/>
                              <a:ea typeface="Cambria Math" panose="02040503050406030204" pitchFamily="18" charset="0"/>
                            </a:rPr>
                            <m:t>𝑁</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den>
                      </m:f>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𝛾</m:t>
                          </m:r>
                        </m:e>
                      </m:d>
                      <m:r>
                        <a:rPr lang="en-US" sz="2000" b="0" i="1" smtClean="0">
                          <a:latin typeface="Cambria Math" panose="02040503050406030204" pitchFamily="18" charset="0"/>
                          <a:ea typeface="Cambria Math" panose="02040503050406030204" pitchFamily="18" charset="0"/>
                        </a:rPr>
                        <m:t>𝛿</m:t>
                      </m:r>
                      <m:r>
                        <a:rPr lang="en-US" sz="2000" b="0" i="1" smtClean="0">
                          <a:latin typeface="Cambria Math" panose="02040503050406030204" pitchFamily="18" charset="0"/>
                          <a:ea typeface="Cambria Math" panose="02040503050406030204" pitchFamily="18" charset="0"/>
                        </a:rPr>
                        <m:t>𝑃𝑍</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𝑃</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𝑚</m:t>
                          </m:r>
                        </m:e>
                        <m:sub>
                          <m:r>
                            <a:rPr lang="en-US" sz="2000" b="0" i="1" smtClean="0">
                              <a:latin typeface="Cambria Math" panose="02040503050406030204" pitchFamily="18" charset="0"/>
                              <a:ea typeface="Cambria Math" panose="02040503050406030204" pitchFamily="18" charset="0"/>
                            </a:rPr>
                            <m:t>𝑧</m:t>
                          </m:r>
                        </m:sub>
                      </m:sSub>
                      <m:r>
                        <a:rPr lang="en-US" sz="2000" b="0" i="1" smtClean="0">
                          <a:latin typeface="Cambria Math" panose="02040503050406030204" pitchFamily="18" charset="0"/>
                          <a:ea typeface="Cambria Math" panose="02040503050406030204" pitchFamily="18" charset="0"/>
                        </a:rPr>
                        <m:t>𝑍</m:t>
                      </m:r>
                    </m:oMath>
                  </m:oMathPara>
                </a14:m>
                <a:endParaRPr lang="en-US" sz="2000" dirty="0"/>
              </a:p>
            </p:txBody>
          </p:sp>
        </mc:Choice>
        <mc:Fallback xmlns="">
          <p:sp>
            <p:nvSpPr>
              <p:cNvPr id="7" name="TextBox 6">
                <a:extLst>
                  <a:ext uri="{FF2B5EF4-FFF2-40B4-BE49-F238E27FC236}">
                    <a16:creationId xmlns:a16="http://schemas.microsoft.com/office/drawing/2014/main" id="{A6DA062E-D89F-4248-A154-64834BF9554A}"/>
                  </a:ext>
                </a:extLst>
              </p:cNvPr>
              <p:cNvSpPr txBox="1">
                <a:spLocks noRot="1" noChangeAspect="1" noMove="1" noResize="1" noEditPoints="1" noAdjustHandles="1" noChangeArrowheads="1" noChangeShapeType="1" noTextEdit="1"/>
              </p:cNvSpPr>
              <p:nvPr/>
            </p:nvSpPr>
            <p:spPr>
              <a:xfrm>
                <a:off x="84413" y="1414169"/>
                <a:ext cx="6408410" cy="4291111"/>
              </a:xfrm>
              <a:prstGeom prst="rect">
                <a:avLst/>
              </a:prstGeom>
              <a:blipFill>
                <a:blip r:embed="rId2"/>
                <a:stretch>
                  <a:fillRect t="-885"/>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99EAC2E0-04BB-7243-802C-185E912354B3}"/>
              </a:ext>
            </a:extLst>
          </p:cNvPr>
          <p:cNvGrpSpPr/>
          <p:nvPr/>
        </p:nvGrpSpPr>
        <p:grpSpPr>
          <a:xfrm>
            <a:off x="6347460" y="812814"/>
            <a:ext cx="5641916" cy="5493820"/>
            <a:chOff x="6347460" y="1146944"/>
            <a:chExt cx="5641916" cy="5493820"/>
          </a:xfrm>
        </p:grpSpPr>
        <p:sp>
          <p:nvSpPr>
            <p:cNvPr id="20" name="Rectangle 19">
              <a:extLst>
                <a:ext uri="{FF2B5EF4-FFF2-40B4-BE49-F238E27FC236}">
                  <a16:creationId xmlns:a16="http://schemas.microsoft.com/office/drawing/2014/main" id="{E60A47D8-F1A4-674A-B814-720EF5AAD99F}"/>
                </a:ext>
              </a:extLst>
            </p:cNvPr>
            <p:cNvSpPr/>
            <p:nvPr/>
          </p:nvSpPr>
          <p:spPr>
            <a:xfrm>
              <a:off x="6347460" y="1146944"/>
              <a:ext cx="5641916" cy="5493820"/>
            </a:xfrm>
            <a:prstGeom prst="rect">
              <a:avLst/>
            </a:prstGeom>
            <a:gradFill flip="none" rotWithShape="1">
              <a:gsLst>
                <a:gs pos="0">
                  <a:schemeClr val="tx2">
                    <a:lumMod val="90000"/>
                    <a:lumOff val="10000"/>
                    <a:shade val="30000"/>
                    <a:satMod val="115000"/>
                  </a:schemeClr>
                </a:gs>
                <a:gs pos="35000">
                  <a:schemeClr val="tx2">
                    <a:lumMod val="90000"/>
                    <a:lumOff val="10000"/>
                    <a:shade val="67500"/>
                    <a:satMod val="115000"/>
                  </a:schemeClr>
                </a:gs>
                <a:gs pos="100000">
                  <a:srgbClr val="00B0F0"/>
                </a:gs>
                <a:gs pos="56000">
                  <a:schemeClr val="tx2">
                    <a:lumMod val="90000"/>
                    <a:lumOff val="10000"/>
                    <a:shade val="100000"/>
                    <a:satMod val="115000"/>
                  </a:schemeClr>
                </a:gs>
              </a:gsLst>
              <a:lin ang="16200000" scaled="1"/>
              <a:tileRect/>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62DDAD28-8AB1-E942-8FBB-1050B44A0614}"/>
                </a:ext>
              </a:extLst>
            </p:cNvPr>
            <p:cNvSpPr/>
            <p:nvPr/>
          </p:nvSpPr>
          <p:spPr>
            <a:xfrm>
              <a:off x="6730364" y="2990730"/>
              <a:ext cx="1257300" cy="10115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Nutrients (Mixed Layer)</a:t>
              </a:r>
            </a:p>
          </p:txBody>
        </p:sp>
        <p:sp>
          <p:nvSpPr>
            <p:cNvPr id="25" name="Oval 24">
              <a:extLst>
                <a:ext uri="{FF2B5EF4-FFF2-40B4-BE49-F238E27FC236}">
                  <a16:creationId xmlns:a16="http://schemas.microsoft.com/office/drawing/2014/main" id="{5CA6A25F-DB19-534E-89B7-43D210B06D49}"/>
                </a:ext>
              </a:extLst>
            </p:cNvPr>
            <p:cNvSpPr/>
            <p:nvPr/>
          </p:nvSpPr>
          <p:spPr>
            <a:xfrm>
              <a:off x="9185910" y="1392912"/>
              <a:ext cx="975358" cy="83867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a:t>
              </a:r>
            </a:p>
          </p:txBody>
        </p:sp>
        <p:sp>
          <p:nvSpPr>
            <p:cNvPr id="26" name="Oval 25">
              <a:extLst>
                <a:ext uri="{FF2B5EF4-FFF2-40B4-BE49-F238E27FC236}">
                  <a16:creationId xmlns:a16="http://schemas.microsoft.com/office/drawing/2014/main" id="{E9EA9C54-3A53-F149-99FB-EDB7EFA3E247}"/>
                </a:ext>
              </a:extLst>
            </p:cNvPr>
            <p:cNvSpPr/>
            <p:nvPr/>
          </p:nvSpPr>
          <p:spPr>
            <a:xfrm>
              <a:off x="10926839" y="3186945"/>
              <a:ext cx="632936" cy="121372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Z</a:t>
              </a:r>
            </a:p>
          </p:txBody>
        </p:sp>
        <p:cxnSp>
          <p:nvCxnSpPr>
            <p:cNvPr id="27" name="Straight Arrow Connector 26">
              <a:extLst>
                <a:ext uri="{FF2B5EF4-FFF2-40B4-BE49-F238E27FC236}">
                  <a16:creationId xmlns:a16="http://schemas.microsoft.com/office/drawing/2014/main" id="{47B4571E-0566-AC49-AA80-D453A96598E9}"/>
                </a:ext>
              </a:extLst>
            </p:cNvPr>
            <p:cNvCxnSpPr>
              <a:cxnSpLocks/>
            </p:cNvCxnSpPr>
            <p:nvPr/>
          </p:nvCxnSpPr>
          <p:spPr>
            <a:xfrm flipV="1">
              <a:off x="8160671" y="2194203"/>
              <a:ext cx="1007747" cy="79652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9CFC5A4-5EF4-354B-937B-72FA51B6AAE2}"/>
                </a:ext>
              </a:extLst>
            </p:cNvPr>
            <p:cNvSpPr txBox="1"/>
            <p:nvPr/>
          </p:nvSpPr>
          <p:spPr>
            <a:xfrm rot="19207008">
              <a:off x="7739083" y="2081081"/>
              <a:ext cx="2180617" cy="276999"/>
            </a:xfrm>
            <a:prstGeom prst="rect">
              <a:avLst/>
            </a:prstGeom>
            <a:noFill/>
          </p:spPr>
          <p:txBody>
            <a:bodyPr wrap="square" rtlCol="0">
              <a:spAutoFit/>
            </a:bodyPr>
            <a:lstStyle/>
            <a:p>
              <a:r>
                <a:rPr lang="en-US" sz="1200" dirty="0">
                  <a:solidFill>
                    <a:srgbClr val="FFFF00"/>
                  </a:solidFill>
                </a:rPr>
                <a:t>Nutrient uptake</a:t>
              </a:r>
            </a:p>
          </p:txBody>
        </p:sp>
        <p:sp>
          <p:nvSpPr>
            <p:cNvPr id="35" name="TextBox 34">
              <a:extLst>
                <a:ext uri="{FF2B5EF4-FFF2-40B4-BE49-F238E27FC236}">
                  <a16:creationId xmlns:a16="http://schemas.microsoft.com/office/drawing/2014/main" id="{09C839B9-D5C9-9A46-967A-7DCD486AA192}"/>
                </a:ext>
              </a:extLst>
            </p:cNvPr>
            <p:cNvSpPr txBox="1"/>
            <p:nvPr/>
          </p:nvSpPr>
          <p:spPr>
            <a:xfrm rot="2811861">
              <a:off x="9922921" y="2928439"/>
              <a:ext cx="2180617" cy="276999"/>
            </a:xfrm>
            <a:prstGeom prst="rect">
              <a:avLst/>
            </a:prstGeom>
            <a:noFill/>
          </p:spPr>
          <p:txBody>
            <a:bodyPr wrap="square" rtlCol="0">
              <a:spAutoFit/>
            </a:bodyPr>
            <a:lstStyle/>
            <a:p>
              <a:r>
                <a:rPr lang="en-US" sz="1200" dirty="0">
                  <a:solidFill>
                    <a:srgbClr val="FFFF00"/>
                  </a:solidFill>
                </a:rPr>
                <a:t>Grazing</a:t>
              </a:r>
            </a:p>
          </p:txBody>
        </p:sp>
        <p:cxnSp>
          <p:nvCxnSpPr>
            <p:cNvPr id="36" name="Straight Arrow Connector 35">
              <a:extLst>
                <a:ext uri="{FF2B5EF4-FFF2-40B4-BE49-F238E27FC236}">
                  <a16:creationId xmlns:a16="http://schemas.microsoft.com/office/drawing/2014/main" id="{4AD6F851-3D23-4443-8889-F0BEE006C1E1}"/>
                </a:ext>
              </a:extLst>
            </p:cNvPr>
            <p:cNvCxnSpPr>
              <a:cxnSpLocks/>
            </p:cNvCxnSpPr>
            <p:nvPr/>
          </p:nvCxnSpPr>
          <p:spPr>
            <a:xfrm>
              <a:off x="10067574" y="2276703"/>
              <a:ext cx="859265" cy="91024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F0AE54C-B617-C741-9E56-F3765DAF560C}"/>
                </a:ext>
              </a:extLst>
            </p:cNvPr>
            <p:cNvSpPr/>
            <p:nvPr/>
          </p:nvSpPr>
          <p:spPr>
            <a:xfrm>
              <a:off x="7201418" y="5302152"/>
              <a:ext cx="1257300" cy="79652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Nutrients (Deep)</a:t>
              </a:r>
            </a:p>
          </p:txBody>
        </p:sp>
        <p:cxnSp>
          <p:nvCxnSpPr>
            <p:cNvPr id="38" name="Straight Arrow Connector 37">
              <a:extLst>
                <a:ext uri="{FF2B5EF4-FFF2-40B4-BE49-F238E27FC236}">
                  <a16:creationId xmlns:a16="http://schemas.microsoft.com/office/drawing/2014/main" id="{926A9B1D-96C3-2541-8553-858821BDA782}"/>
                </a:ext>
              </a:extLst>
            </p:cNvPr>
            <p:cNvCxnSpPr>
              <a:cxnSpLocks/>
            </p:cNvCxnSpPr>
            <p:nvPr/>
          </p:nvCxnSpPr>
          <p:spPr>
            <a:xfrm flipH="1" flipV="1">
              <a:off x="7359014" y="4152802"/>
              <a:ext cx="247818" cy="1040359"/>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9D92F5-7487-364B-BAB3-E07DCBC91BE6}"/>
                </a:ext>
              </a:extLst>
            </p:cNvPr>
            <p:cNvCxnSpPr>
              <a:cxnSpLocks/>
            </p:cNvCxnSpPr>
            <p:nvPr/>
          </p:nvCxnSpPr>
          <p:spPr>
            <a:xfrm flipH="1" flipV="1">
              <a:off x="8370568" y="3793807"/>
              <a:ext cx="2329941" cy="18978"/>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FF141C0-5375-974A-8154-88A2A4219EBE}"/>
                </a:ext>
              </a:extLst>
            </p:cNvPr>
            <p:cNvSpPr txBox="1"/>
            <p:nvPr/>
          </p:nvSpPr>
          <p:spPr>
            <a:xfrm>
              <a:off x="8707795" y="3859844"/>
              <a:ext cx="2180617" cy="461665"/>
            </a:xfrm>
            <a:prstGeom prst="rect">
              <a:avLst/>
            </a:prstGeom>
            <a:noFill/>
          </p:spPr>
          <p:txBody>
            <a:bodyPr wrap="square" rtlCol="0">
              <a:spAutoFit/>
            </a:bodyPr>
            <a:lstStyle/>
            <a:p>
              <a:r>
                <a:rPr lang="en-US" sz="1200" dirty="0">
                  <a:solidFill>
                    <a:srgbClr val="FFFF00"/>
                  </a:solidFill>
                </a:rPr>
                <a:t>Mortality assuming remineralization</a:t>
              </a:r>
            </a:p>
          </p:txBody>
        </p:sp>
        <p:cxnSp>
          <p:nvCxnSpPr>
            <p:cNvPr id="41" name="Straight Arrow Connector 40">
              <a:extLst>
                <a:ext uri="{FF2B5EF4-FFF2-40B4-BE49-F238E27FC236}">
                  <a16:creationId xmlns:a16="http://schemas.microsoft.com/office/drawing/2014/main" id="{31FC4907-C9B7-E24C-A83C-E353B78301A5}"/>
                </a:ext>
              </a:extLst>
            </p:cNvPr>
            <p:cNvCxnSpPr>
              <a:cxnSpLocks/>
            </p:cNvCxnSpPr>
            <p:nvPr/>
          </p:nvCxnSpPr>
          <p:spPr>
            <a:xfrm flipH="1">
              <a:off x="8213994" y="2284653"/>
              <a:ext cx="1434710" cy="1121807"/>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F442C3-8D77-0C4F-80EB-9D9FD9F8ED5D}"/>
                </a:ext>
              </a:extLst>
            </p:cNvPr>
            <p:cNvSpPr txBox="1"/>
            <p:nvPr/>
          </p:nvSpPr>
          <p:spPr>
            <a:xfrm rot="19270925">
              <a:off x="8338197" y="2587861"/>
              <a:ext cx="2180617" cy="461665"/>
            </a:xfrm>
            <a:prstGeom prst="rect">
              <a:avLst/>
            </a:prstGeom>
            <a:noFill/>
          </p:spPr>
          <p:txBody>
            <a:bodyPr wrap="square" rtlCol="0">
              <a:spAutoFit/>
            </a:bodyPr>
            <a:lstStyle/>
            <a:p>
              <a:r>
                <a:rPr lang="en-US" sz="1200" dirty="0">
                  <a:solidFill>
                    <a:srgbClr val="FFFF00"/>
                  </a:solidFill>
                </a:rPr>
                <a:t>Mortality assuming remineralization</a:t>
              </a:r>
            </a:p>
          </p:txBody>
        </p:sp>
        <p:sp>
          <p:nvSpPr>
            <p:cNvPr id="43" name="TextBox 42">
              <a:extLst>
                <a:ext uri="{FF2B5EF4-FFF2-40B4-BE49-F238E27FC236}">
                  <a16:creationId xmlns:a16="http://schemas.microsoft.com/office/drawing/2014/main" id="{3C909320-3A55-1E43-8EBC-C57F407A2DD8}"/>
                </a:ext>
              </a:extLst>
            </p:cNvPr>
            <p:cNvSpPr txBox="1"/>
            <p:nvPr/>
          </p:nvSpPr>
          <p:spPr>
            <a:xfrm rot="4544457">
              <a:off x="6760317" y="5099283"/>
              <a:ext cx="2180617" cy="276999"/>
            </a:xfrm>
            <a:prstGeom prst="rect">
              <a:avLst/>
            </a:prstGeom>
            <a:noFill/>
          </p:spPr>
          <p:txBody>
            <a:bodyPr wrap="square" rtlCol="0">
              <a:spAutoFit/>
            </a:bodyPr>
            <a:lstStyle/>
            <a:p>
              <a:r>
                <a:rPr lang="en-US" sz="1200" dirty="0">
                  <a:solidFill>
                    <a:srgbClr val="FFFF00"/>
                  </a:solidFill>
                </a:rPr>
                <a:t>Deep mixing</a:t>
              </a:r>
            </a:p>
          </p:txBody>
        </p:sp>
        <p:cxnSp>
          <p:nvCxnSpPr>
            <p:cNvPr id="44" name="Straight Arrow Connector 43">
              <a:extLst>
                <a:ext uri="{FF2B5EF4-FFF2-40B4-BE49-F238E27FC236}">
                  <a16:creationId xmlns:a16="http://schemas.microsoft.com/office/drawing/2014/main" id="{06DA53A5-0F1D-0D45-942F-6FB86AF4E57C}"/>
                </a:ext>
              </a:extLst>
            </p:cNvPr>
            <p:cNvCxnSpPr>
              <a:cxnSpLocks/>
            </p:cNvCxnSpPr>
            <p:nvPr/>
          </p:nvCxnSpPr>
          <p:spPr>
            <a:xfrm flipH="1">
              <a:off x="9221031" y="2658937"/>
              <a:ext cx="1187827" cy="1004692"/>
            </a:xfrm>
            <a:prstGeom prst="straightConnector1">
              <a:avLst/>
            </a:prstGeom>
            <a:ln w="63500">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E5DAFDD-0F62-2B48-BF31-5E12B0B16192}"/>
                </a:ext>
              </a:extLst>
            </p:cNvPr>
            <p:cNvSpPr txBox="1"/>
            <p:nvPr/>
          </p:nvSpPr>
          <p:spPr>
            <a:xfrm rot="19015272">
              <a:off x="9207358" y="2836472"/>
              <a:ext cx="2180617" cy="276999"/>
            </a:xfrm>
            <a:prstGeom prst="rect">
              <a:avLst/>
            </a:prstGeom>
            <a:noFill/>
          </p:spPr>
          <p:txBody>
            <a:bodyPr wrap="square" rtlCol="0">
              <a:spAutoFit/>
            </a:bodyPr>
            <a:lstStyle/>
            <a:p>
              <a:r>
                <a:rPr lang="en-US" sz="1200" dirty="0">
                  <a:solidFill>
                    <a:srgbClr val="FFFF00"/>
                  </a:solidFill>
                </a:rPr>
                <a:t>‘Sloppy feeding'</a:t>
              </a:r>
            </a:p>
          </p:txBody>
        </p:sp>
      </p:grpSp>
    </p:spTree>
    <p:extLst>
      <p:ext uri="{BB962C8B-B14F-4D97-AF65-F5344CB8AC3E}">
        <p14:creationId xmlns:p14="http://schemas.microsoft.com/office/powerpoint/2010/main" val="448749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30BF9D-A3A6-0D43-B99E-114D8FCBC48D}"/>
              </a:ext>
            </a:extLst>
          </p:cNvPr>
          <p:cNvSpPr txBox="1"/>
          <p:nvPr/>
        </p:nvSpPr>
        <p:spPr>
          <a:xfrm>
            <a:off x="228600" y="125730"/>
            <a:ext cx="9521190" cy="369332"/>
          </a:xfrm>
          <a:prstGeom prst="rect">
            <a:avLst/>
          </a:prstGeom>
          <a:noFill/>
        </p:spPr>
        <p:txBody>
          <a:bodyPr wrap="square" rtlCol="0">
            <a:spAutoFit/>
          </a:bodyPr>
          <a:lstStyle/>
          <a:p>
            <a:r>
              <a:rPr lang="en-US" u="sng" dirty="0"/>
              <a:t>Step 3: Write out the equations to translate to R</a:t>
            </a:r>
          </a:p>
        </p:txBody>
      </p:sp>
      <p:grpSp>
        <p:nvGrpSpPr>
          <p:cNvPr id="31" name="Group 30">
            <a:extLst>
              <a:ext uri="{FF2B5EF4-FFF2-40B4-BE49-F238E27FC236}">
                <a16:creationId xmlns:a16="http://schemas.microsoft.com/office/drawing/2014/main" id="{E719916A-C67D-DF4F-ACEC-BC359F4F30E5}"/>
              </a:ext>
            </a:extLst>
          </p:cNvPr>
          <p:cNvGrpSpPr/>
          <p:nvPr/>
        </p:nvGrpSpPr>
        <p:grpSpPr>
          <a:xfrm>
            <a:off x="813431" y="1125654"/>
            <a:ext cx="3609109" cy="921993"/>
            <a:chOff x="138814" y="954201"/>
            <a:chExt cx="3609109" cy="921993"/>
          </a:xfrm>
        </p:grpSpPr>
        <p:sp>
          <p:nvSpPr>
            <p:cNvPr id="24" name="Rounded Rectangle 23">
              <a:extLst>
                <a:ext uri="{FF2B5EF4-FFF2-40B4-BE49-F238E27FC236}">
                  <a16:creationId xmlns:a16="http://schemas.microsoft.com/office/drawing/2014/main" id="{27232F90-B8A1-E546-AEA1-4A92A566988B}"/>
                </a:ext>
              </a:extLst>
            </p:cNvPr>
            <p:cNvSpPr/>
            <p:nvPr/>
          </p:nvSpPr>
          <p:spPr>
            <a:xfrm>
              <a:off x="138814" y="954201"/>
              <a:ext cx="3609109" cy="921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CC76F1B-232E-5D46-AF38-BE932A5F9EBD}"/>
                    </a:ext>
                  </a:extLst>
                </p:cNvPr>
                <p:cNvSpPr/>
                <p:nvPr/>
              </p:nvSpPr>
              <p:spPr>
                <a:xfrm>
                  <a:off x="254255" y="1094652"/>
                  <a:ext cx="3222998" cy="622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en>
                        </m:f>
                        <m:f>
                          <m:fPr>
                            <m:ctrlPr>
                              <a:rPr lang="en-US" i="1">
                                <a:latin typeface="Cambria Math" panose="02040503050406030204" pitchFamily="18" charset="0"/>
                              </a:rPr>
                            </m:ctrlPr>
                          </m:fPr>
                          <m:num>
                            <m:r>
                              <a:rPr lang="en-US" i="1">
                                <a:latin typeface="Cambria Math" panose="02040503050406030204" pitchFamily="18" charset="0"/>
                              </a:rPr>
                              <m:t>𝑑𝑃</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den>
                        </m:f>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𝑍</m:t>
                        </m:r>
                        <m:r>
                          <a:rPr lang="en-US" i="1">
                            <a:latin typeface="Cambria Math" panose="02040503050406030204" pitchFamily="18" charset="0"/>
                          </a:rPr>
                          <m:t> </m:t>
                        </m:r>
                      </m:oMath>
                    </m:oMathPara>
                  </a14:m>
                  <a:endParaRPr lang="en-US" dirty="0"/>
                </a:p>
              </p:txBody>
            </p:sp>
          </mc:Choice>
          <mc:Fallback xmlns="">
            <p:sp>
              <p:nvSpPr>
                <p:cNvPr id="9" name="Rectangle 8">
                  <a:extLst>
                    <a:ext uri="{FF2B5EF4-FFF2-40B4-BE49-F238E27FC236}">
                      <a16:creationId xmlns:a16="http://schemas.microsoft.com/office/drawing/2014/main" id="{5CC76F1B-232E-5D46-AF38-BE932A5F9EBD}"/>
                    </a:ext>
                  </a:extLst>
                </p:cNvPr>
                <p:cNvSpPr>
                  <a:spLocks noRot="1" noChangeAspect="1" noMove="1" noResize="1" noEditPoints="1" noAdjustHandles="1" noChangeArrowheads="1" noChangeShapeType="1" noTextEdit="1"/>
                </p:cNvSpPr>
                <p:nvPr/>
              </p:nvSpPr>
              <p:spPr>
                <a:xfrm>
                  <a:off x="254255" y="1094652"/>
                  <a:ext cx="3222998" cy="622863"/>
                </a:xfrm>
                <a:prstGeom prst="rect">
                  <a:avLst/>
                </a:prstGeom>
                <a:blipFill>
                  <a:blip r:embed="rId2"/>
                  <a:stretch>
                    <a:fillRect b="-6000"/>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06108A45-798B-464F-9949-5FB5573D8B76}"/>
              </a:ext>
            </a:extLst>
          </p:cNvPr>
          <p:cNvGrpSpPr/>
          <p:nvPr/>
        </p:nvGrpSpPr>
        <p:grpSpPr>
          <a:xfrm>
            <a:off x="-22571" y="4623559"/>
            <a:ext cx="5797100" cy="921993"/>
            <a:chOff x="64919" y="4520809"/>
            <a:chExt cx="5797100" cy="921993"/>
          </a:xfrm>
        </p:grpSpPr>
        <p:sp>
          <p:nvSpPr>
            <p:cNvPr id="26" name="Rounded Rectangle 25">
              <a:extLst>
                <a:ext uri="{FF2B5EF4-FFF2-40B4-BE49-F238E27FC236}">
                  <a16:creationId xmlns:a16="http://schemas.microsoft.com/office/drawing/2014/main" id="{F3A6580E-15A0-FC48-90C8-4ABED1509A9F}"/>
                </a:ext>
              </a:extLst>
            </p:cNvPr>
            <p:cNvSpPr/>
            <p:nvPr/>
          </p:nvSpPr>
          <p:spPr>
            <a:xfrm>
              <a:off x="138814" y="4520809"/>
              <a:ext cx="5635967" cy="921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629F37-37D7-BC42-BF15-5E2CDE864EE5}"/>
                    </a:ext>
                  </a:extLst>
                </p:cNvPr>
                <p:cNvSpPr/>
                <p:nvPr/>
              </p:nvSpPr>
              <p:spPr>
                <a:xfrm>
                  <a:off x="64919" y="4657570"/>
                  <a:ext cx="5797100" cy="6228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𝑑𝑁</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𝑁</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𝑁</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den>
                        </m:f>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𝛾</m:t>
                            </m:r>
                          </m:e>
                        </m:d>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𝑃𝑍</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𝑍</m:t>
                        </m:r>
                      </m:oMath>
                    </m:oMathPara>
                  </a14:m>
                  <a:endParaRPr lang="en-US" dirty="0"/>
                </a:p>
              </p:txBody>
            </p:sp>
          </mc:Choice>
          <mc:Fallback xmlns="">
            <p:sp>
              <p:nvSpPr>
                <p:cNvPr id="13" name="Rectangle 12">
                  <a:extLst>
                    <a:ext uri="{FF2B5EF4-FFF2-40B4-BE49-F238E27FC236}">
                      <a16:creationId xmlns:a16="http://schemas.microsoft.com/office/drawing/2014/main" id="{37629F37-37D7-BC42-BF15-5E2CDE864EE5}"/>
                    </a:ext>
                  </a:extLst>
                </p:cNvPr>
                <p:cNvSpPr>
                  <a:spLocks noRot="1" noChangeAspect="1" noMove="1" noResize="1" noEditPoints="1" noAdjustHandles="1" noChangeArrowheads="1" noChangeShapeType="1" noTextEdit="1"/>
                </p:cNvSpPr>
                <p:nvPr/>
              </p:nvSpPr>
              <p:spPr>
                <a:xfrm>
                  <a:off x="64919" y="4657570"/>
                  <a:ext cx="5797100" cy="622863"/>
                </a:xfrm>
                <a:prstGeom prst="rect">
                  <a:avLst/>
                </a:prstGeom>
                <a:blipFill>
                  <a:blip r:embed="rId3"/>
                  <a:stretch>
                    <a:fillRect b="-6000"/>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1C68C385-EB32-3843-9B2B-A194962C67E5}"/>
              </a:ext>
            </a:extLst>
          </p:cNvPr>
          <p:cNvGrpSpPr/>
          <p:nvPr/>
        </p:nvGrpSpPr>
        <p:grpSpPr>
          <a:xfrm>
            <a:off x="813432" y="2968003"/>
            <a:ext cx="3609109" cy="921993"/>
            <a:chOff x="138814" y="2603661"/>
            <a:chExt cx="3609109" cy="921993"/>
          </a:xfrm>
        </p:grpSpPr>
        <p:sp>
          <p:nvSpPr>
            <p:cNvPr id="25" name="Rounded Rectangle 24">
              <a:extLst>
                <a:ext uri="{FF2B5EF4-FFF2-40B4-BE49-F238E27FC236}">
                  <a16:creationId xmlns:a16="http://schemas.microsoft.com/office/drawing/2014/main" id="{948A440A-D704-6441-8814-2AD50E2AAD87}"/>
                </a:ext>
              </a:extLst>
            </p:cNvPr>
            <p:cNvSpPr/>
            <p:nvPr/>
          </p:nvSpPr>
          <p:spPr>
            <a:xfrm>
              <a:off x="138814" y="2603661"/>
              <a:ext cx="3609109" cy="921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B9A3977-2E1F-7141-848B-263780F4F158}"/>
                    </a:ext>
                  </a:extLst>
                </p:cNvPr>
                <p:cNvSpPr/>
                <p:nvPr/>
              </p:nvSpPr>
              <p:spPr>
                <a:xfrm>
                  <a:off x="822034" y="2755534"/>
                  <a:ext cx="2242665" cy="6182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𝑍</m:t>
                            </m:r>
                          </m:den>
                        </m:f>
                        <m:f>
                          <m:fPr>
                            <m:ctrlPr>
                              <a:rPr lang="en-US" i="1">
                                <a:latin typeface="Cambria Math" panose="02040503050406030204" pitchFamily="18" charset="0"/>
                              </a:rPr>
                            </m:ctrlPr>
                          </m:fPr>
                          <m:num>
                            <m:r>
                              <a:rPr lang="en-US" i="1">
                                <a:latin typeface="Cambria Math" panose="02040503050406030204" pitchFamily="18" charset="0"/>
                              </a:rPr>
                              <m:t>𝑑𝑍</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𝛾𝛿</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rPr>
                          <m:t>  </m:t>
                        </m:r>
                      </m:oMath>
                    </m:oMathPara>
                  </a14:m>
                  <a:endParaRPr lang="en-US" dirty="0"/>
                </a:p>
              </p:txBody>
            </p:sp>
          </mc:Choice>
          <mc:Fallback xmlns="">
            <p:sp>
              <p:nvSpPr>
                <p:cNvPr id="14" name="Rectangle 13">
                  <a:extLst>
                    <a:ext uri="{FF2B5EF4-FFF2-40B4-BE49-F238E27FC236}">
                      <a16:creationId xmlns:a16="http://schemas.microsoft.com/office/drawing/2014/main" id="{2B9A3977-2E1F-7141-848B-263780F4F158}"/>
                    </a:ext>
                  </a:extLst>
                </p:cNvPr>
                <p:cNvSpPr>
                  <a:spLocks noRot="1" noChangeAspect="1" noMove="1" noResize="1" noEditPoints="1" noAdjustHandles="1" noChangeArrowheads="1" noChangeShapeType="1" noTextEdit="1"/>
                </p:cNvSpPr>
                <p:nvPr/>
              </p:nvSpPr>
              <p:spPr>
                <a:xfrm>
                  <a:off x="822034" y="2755534"/>
                  <a:ext cx="2242665" cy="618246"/>
                </a:xfrm>
                <a:prstGeom prst="rect">
                  <a:avLst/>
                </a:prstGeom>
                <a:blipFill>
                  <a:blip r:embed="rId4"/>
                  <a:stretch>
                    <a:fillRect b="-6000"/>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376E197E-F8AC-6C45-91E6-FC2323A49946}"/>
              </a:ext>
            </a:extLst>
          </p:cNvPr>
          <p:cNvGrpSpPr/>
          <p:nvPr/>
        </p:nvGrpSpPr>
        <p:grpSpPr>
          <a:xfrm>
            <a:off x="5724666" y="1116539"/>
            <a:ext cx="6213737" cy="921994"/>
            <a:chOff x="5825521" y="717512"/>
            <a:chExt cx="6213737" cy="921994"/>
          </a:xfrm>
        </p:grpSpPr>
        <p:sp>
          <p:nvSpPr>
            <p:cNvPr id="27" name="Rounded Rectangle 26">
              <a:extLst>
                <a:ext uri="{FF2B5EF4-FFF2-40B4-BE49-F238E27FC236}">
                  <a16:creationId xmlns:a16="http://schemas.microsoft.com/office/drawing/2014/main" id="{B8A55460-5AD9-2141-BB06-251043A4F8DE}"/>
                </a:ext>
              </a:extLst>
            </p:cNvPr>
            <p:cNvSpPr/>
            <p:nvPr/>
          </p:nvSpPr>
          <p:spPr>
            <a:xfrm>
              <a:off x="5825521" y="717512"/>
              <a:ext cx="6213737" cy="921994"/>
            </a:xfrm>
            <a:prstGeom prst="round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8A43F10-303B-E147-B099-7E9FEF04D3A8}"/>
                    </a:ext>
                  </a:extLst>
                </p:cNvPr>
                <p:cNvSpPr/>
                <p:nvPr/>
              </p:nvSpPr>
              <p:spPr>
                <a:xfrm>
                  <a:off x="5915890" y="847505"/>
                  <a:ext cx="6032998" cy="6579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=1</m:t>
                            </m:r>
                          </m:sub>
                        </m:sSub>
                        <m:r>
                          <a:rPr lang="en-US" i="1">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𝑑𝑡</m:t>
                        </m:r>
                        <m:d>
                          <m:dPr>
                            <m:begChr m:val="["/>
                            <m:endChr m:val="]"/>
                            <m:ctrlPr>
                              <a:rPr lang="en-US" b="0" i="1" smtClean="0">
                                <a:solidFill>
                                  <a:srgbClr val="FFFF00"/>
                                </a:solidFill>
                                <a:latin typeface="Cambria Math" panose="02040503050406030204" pitchFamily="18" charset="0"/>
                              </a:rPr>
                            </m:ctrlPr>
                          </m:dPr>
                          <m:e>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r>
                              <a:rPr lang="en-US" i="1" smtClean="0">
                                <a:solidFill>
                                  <a:srgbClr val="FFFF00"/>
                                </a:solidFill>
                                <a:latin typeface="Cambria Math" panose="02040503050406030204" pitchFamily="18" charset="0"/>
                                <a:ea typeface="Cambria Math" panose="02040503050406030204" pitchFamily="18" charset="0"/>
                              </a:rPr>
                              <m:t>𝜇</m:t>
                            </m:r>
                            <m:f>
                              <m:fPr>
                                <m:ctrlPr>
                                  <a:rPr lang="en-US" i="1">
                                    <a:solidFill>
                                      <a:srgbClr val="FFFF00"/>
                                    </a:solidFill>
                                    <a:latin typeface="Cambria Math" panose="02040503050406030204" pitchFamily="18" charset="0"/>
                                    <a:ea typeface="Cambria Math" panose="02040503050406030204" pitchFamily="18" charset="0"/>
                                  </a:rPr>
                                </m:ctrlPr>
                              </m:fPr>
                              <m:num>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𝑡</m:t>
                                    </m:r>
                                    <m:r>
                                      <a:rPr lang="en-US" b="0" i="1" smtClean="0">
                                        <a:solidFill>
                                          <a:srgbClr val="FFFF00"/>
                                        </a:solidFill>
                                        <a:latin typeface="Cambria Math" panose="02040503050406030204" pitchFamily="18" charset="0"/>
                                        <a:ea typeface="Cambria Math" panose="02040503050406030204" pitchFamily="18" charset="0"/>
                                      </a:rPr>
                                      <m:t>=0</m:t>
                                    </m:r>
                                  </m:sub>
                                </m:sSub>
                              </m:num>
                              <m:den>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𝑡</m:t>
                                    </m:r>
                                    <m:r>
                                      <a:rPr lang="en-US" b="0" i="1" smtClean="0">
                                        <a:solidFill>
                                          <a:srgbClr val="FFFF00"/>
                                        </a:solidFill>
                                        <a:latin typeface="Cambria Math" panose="02040503050406030204" pitchFamily="18" charset="0"/>
                                        <a:ea typeface="Cambria Math" panose="02040503050406030204" pitchFamily="18" charset="0"/>
                                      </a:rPr>
                                      <m:t>=0</m:t>
                                    </m:r>
                                  </m:sub>
                                </m:sSub>
                                <m:r>
                                  <a:rPr lang="en-US" i="1">
                                    <a:solidFill>
                                      <a:srgbClr val="FFFF00"/>
                                    </a:solidFill>
                                    <a:latin typeface="Cambria Math" panose="02040503050406030204" pitchFamily="18" charset="0"/>
                                    <a:ea typeface="Cambria Math" panose="02040503050406030204" pitchFamily="18" charset="0"/>
                                  </a:rPr>
                                  <m:t>+</m:t>
                                </m:r>
                                <m:r>
                                  <a:rPr lang="en-US" i="1">
                                    <a:solidFill>
                                      <a:srgbClr val="FFFF00"/>
                                    </a:solidFill>
                                    <a:latin typeface="Cambria Math" panose="02040503050406030204" pitchFamily="18" charset="0"/>
                                    <a:ea typeface="Cambria Math" panose="02040503050406030204" pitchFamily="18" charset="0"/>
                                  </a:rPr>
                                  <m:t>𝑘</m:t>
                                </m:r>
                              </m:den>
                            </m:f>
                            <m:r>
                              <a:rPr lang="en-US" i="1">
                                <a:solidFill>
                                  <a:srgbClr val="FFFF00"/>
                                </a:solidFill>
                                <a:latin typeface="Cambria Math" panose="02040503050406030204" pitchFamily="18" charset="0"/>
                                <a:ea typeface="Cambria Math" panose="02040503050406030204" pitchFamily="18" charset="0"/>
                              </a:rPr>
                              <m:t> − </m:t>
                            </m:r>
                            <m:sSub>
                              <m:sSubPr>
                                <m:ctrlPr>
                                  <a:rPr lang="en-US" i="1">
                                    <a:solidFill>
                                      <a:srgbClr val="FFFF00"/>
                                    </a:solidFill>
                                    <a:latin typeface="Cambria Math" panose="02040503050406030204" pitchFamily="18" charset="0"/>
                                    <a:ea typeface="Cambria Math" panose="02040503050406030204" pitchFamily="18" charset="0"/>
                                  </a:rPr>
                                </m:ctrlPr>
                              </m:sSubPr>
                              <m:e>
                                <m:r>
                                  <a:rPr lang="en-US" i="1">
                                    <a:solidFill>
                                      <a:srgbClr val="FFFF00"/>
                                    </a:solidFill>
                                    <a:latin typeface="Cambria Math" panose="02040503050406030204" pitchFamily="18" charset="0"/>
                                    <a:ea typeface="Cambria Math" panose="02040503050406030204" pitchFamily="18" charset="0"/>
                                  </a:rPr>
                                  <m:t>𝑚</m:t>
                                </m:r>
                              </m:e>
                              <m:sub>
                                <m:r>
                                  <a:rPr lang="en-US" i="1">
                                    <a:solidFill>
                                      <a:srgbClr val="FFFF00"/>
                                    </a:solidFill>
                                    <a:latin typeface="Cambria Math" panose="02040503050406030204" pitchFamily="18" charset="0"/>
                                    <a:ea typeface="Cambria Math" panose="02040503050406030204" pitchFamily="18" charset="0"/>
                                  </a:rPr>
                                  <m:t>𝑝</m:t>
                                </m:r>
                              </m:sub>
                            </m:sSub>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r>
                              <a:rPr lang="en-US" i="1">
                                <a:solidFill>
                                  <a:srgbClr val="FFFF00"/>
                                </a:solidFill>
                                <a:latin typeface="Cambria Math" panose="02040503050406030204" pitchFamily="18" charset="0"/>
                                <a:ea typeface="Cambria Math" panose="02040503050406030204" pitchFamily="18" charset="0"/>
                              </a:rPr>
                              <m:t>− </m:t>
                            </m:r>
                            <m:r>
                              <a:rPr lang="en-US" i="1">
                                <a:solidFill>
                                  <a:srgbClr val="FFFF00"/>
                                </a:solidFill>
                                <a:latin typeface="Cambria Math" panose="02040503050406030204" pitchFamily="18" charset="0"/>
                                <a:ea typeface="Cambria Math" panose="02040503050406030204" pitchFamily="18" charset="0"/>
                              </a:rPr>
                              <m:t>𝛿</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e>
                        </m:d>
                      </m:oMath>
                    </m:oMathPara>
                  </a14:m>
                  <a:endParaRPr lang="en-US" dirty="0">
                    <a:solidFill>
                      <a:srgbClr val="FFFF00"/>
                    </a:solidFill>
                  </a:endParaRPr>
                </a:p>
              </p:txBody>
            </p:sp>
          </mc:Choice>
          <mc:Fallback xmlns="">
            <p:sp>
              <p:nvSpPr>
                <p:cNvPr id="15" name="Rectangle 14">
                  <a:extLst>
                    <a:ext uri="{FF2B5EF4-FFF2-40B4-BE49-F238E27FC236}">
                      <a16:creationId xmlns:a16="http://schemas.microsoft.com/office/drawing/2014/main" id="{78A43F10-303B-E147-B099-7E9FEF04D3A8}"/>
                    </a:ext>
                  </a:extLst>
                </p:cNvPr>
                <p:cNvSpPr>
                  <a:spLocks noRot="1" noChangeAspect="1" noMove="1" noResize="1" noEditPoints="1" noAdjustHandles="1" noChangeArrowheads="1" noChangeShapeType="1" noTextEdit="1"/>
                </p:cNvSpPr>
                <p:nvPr/>
              </p:nvSpPr>
              <p:spPr>
                <a:xfrm>
                  <a:off x="5915890" y="847505"/>
                  <a:ext cx="6032998" cy="657937"/>
                </a:xfrm>
                <a:prstGeom prst="rect">
                  <a:avLst/>
                </a:prstGeom>
                <a:blipFill>
                  <a:blip r:embed="rId5"/>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CCADF7BD-C2B0-3944-8072-0C2A795E3BE2}"/>
              </a:ext>
            </a:extLst>
          </p:cNvPr>
          <p:cNvGrpSpPr/>
          <p:nvPr/>
        </p:nvGrpSpPr>
        <p:grpSpPr>
          <a:xfrm>
            <a:off x="6490505" y="2938430"/>
            <a:ext cx="4888063" cy="921993"/>
            <a:chOff x="5890773" y="2902543"/>
            <a:chExt cx="4888063" cy="921993"/>
          </a:xfrm>
        </p:grpSpPr>
        <p:sp>
          <p:nvSpPr>
            <p:cNvPr id="28" name="Rounded Rectangle 27">
              <a:extLst>
                <a:ext uri="{FF2B5EF4-FFF2-40B4-BE49-F238E27FC236}">
                  <a16:creationId xmlns:a16="http://schemas.microsoft.com/office/drawing/2014/main" id="{6CCA937A-4D0E-9E4C-A3F3-145CCEA15232}"/>
                </a:ext>
              </a:extLst>
            </p:cNvPr>
            <p:cNvSpPr/>
            <p:nvPr/>
          </p:nvSpPr>
          <p:spPr>
            <a:xfrm>
              <a:off x="5890773" y="2902543"/>
              <a:ext cx="4888063" cy="921993"/>
            </a:xfrm>
            <a:prstGeom prst="round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5A334E6-97B5-9547-A458-21CF4CECE0C6}"/>
                    </a:ext>
                  </a:extLst>
                </p:cNvPr>
                <p:cNvSpPr/>
                <p:nvPr/>
              </p:nvSpPr>
              <p:spPr>
                <a:xfrm>
                  <a:off x="6096000" y="3192999"/>
                  <a:ext cx="43344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=1</m:t>
                            </m:r>
                          </m:sub>
                        </m:sSub>
                        <m:r>
                          <a:rPr lang="en-US" i="1">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𝑑𝑡</m:t>
                        </m:r>
                        <m:d>
                          <m:dPr>
                            <m:begChr m:val="["/>
                            <m:endChr m:val="]"/>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ea typeface="Cambria Math" panose="02040503050406030204" pitchFamily="18" charset="0"/>
                              </a:rPr>
                              <m:t>𝛾</m:t>
                            </m:r>
                            <m:r>
                              <a:rPr lang="en-US" i="1">
                                <a:solidFill>
                                  <a:srgbClr val="FFFF00"/>
                                </a:solidFill>
                                <a:latin typeface="Cambria Math" panose="02040503050406030204" pitchFamily="18" charset="0"/>
                                <a:ea typeface="Cambria Math" panose="02040503050406030204" pitchFamily="18" charset="0"/>
                              </a:rPr>
                              <m:t>𝛿</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r>
                              <a:rPr lang="en-US" b="0" i="1" smtClean="0">
                                <a:solidFill>
                                  <a:srgbClr val="FFFF00"/>
                                </a:solidFill>
                                <a:latin typeface="Cambria Math" panose="02040503050406030204" pitchFamily="18" charset="0"/>
                              </a:rPr>
                              <m:t> −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𝑚</m:t>
                                </m:r>
                              </m:e>
                              <m:sub>
                                <m:r>
                                  <a:rPr lang="en-US" b="0" i="1" smtClean="0">
                                    <a:solidFill>
                                      <a:srgbClr val="FFFF00"/>
                                    </a:solidFill>
                                    <a:latin typeface="Cambria Math" panose="02040503050406030204" pitchFamily="18" charset="0"/>
                                  </a:rPr>
                                  <m:t>𝑧</m:t>
                                </m:r>
                              </m:sub>
                            </m:sSub>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e>
                        </m:d>
                      </m:oMath>
                    </m:oMathPara>
                  </a14:m>
                  <a:endParaRPr lang="en-US" dirty="0">
                    <a:solidFill>
                      <a:srgbClr val="FFFF00"/>
                    </a:solidFill>
                  </a:endParaRPr>
                </a:p>
              </p:txBody>
            </p:sp>
          </mc:Choice>
          <mc:Fallback xmlns="">
            <p:sp>
              <p:nvSpPr>
                <p:cNvPr id="16" name="Rectangle 15">
                  <a:extLst>
                    <a:ext uri="{FF2B5EF4-FFF2-40B4-BE49-F238E27FC236}">
                      <a16:creationId xmlns:a16="http://schemas.microsoft.com/office/drawing/2014/main" id="{A5A334E6-97B5-9547-A458-21CF4CECE0C6}"/>
                    </a:ext>
                  </a:extLst>
                </p:cNvPr>
                <p:cNvSpPr>
                  <a:spLocks noRot="1" noChangeAspect="1" noMove="1" noResize="1" noEditPoints="1" noAdjustHandles="1" noChangeArrowheads="1" noChangeShapeType="1" noTextEdit="1"/>
                </p:cNvSpPr>
                <p:nvPr/>
              </p:nvSpPr>
              <p:spPr>
                <a:xfrm>
                  <a:off x="6096000" y="3192999"/>
                  <a:ext cx="4334456" cy="369332"/>
                </a:xfrm>
                <a:prstGeom prst="rect">
                  <a:avLst/>
                </a:prstGeom>
                <a:blipFill>
                  <a:blip r:embed="rId6"/>
                  <a:stretch>
                    <a:fillRect b="-13333"/>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9EA6AFF6-6ADA-2142-B610-11AB02FCBDAC}"/>
              </a:ext>
            </a:extLst>
          </p:cNvPr>
          <p:cNvGrpSpPr/>
          <p:nvPr/>
        </p:nvGrpSpPr>
        <p:grpSpPr>
          <a:xfrm>
            <a:off x="3261324" y="5780017"/>
            <a:ext cx="8846076" cy="921993"/>
            <a:chOff x="3585291" y="5469025"/>
            <a:chExt cx="8846076" cy="921993"/>
          </a:xfrm>
        </p:grpSpPr>
        <p:sp>
          <p:nvSpPr>
            <p:cNvPr id="29" name="Rounded Rectangle 28">
              <a:extLst>
                <a:ext uri="{FF2B5EF4-FFF2-40B4-BE49-F238E27FC236}">
                  <a16:creationId xmlns:a16="http://schemas.microsoft.com/office/drawing/2014/main" id="{A641DA8D-8C12-AF4E-A1D0-3AB3E415EE4A}"/>
                </a:ext>
              </a:extLst>
            </p:cNvPr>
            <p:cNvSpPr/>
            <p:nvPr/>
          </p:nvSpPr>
          <p:spPr>
            <a:xfrm>
              <a:off x="3585291" y="5469025"/>
              <a:ext cx="8846076" cy="921993"/>
            </a:xfrm>
            <a:prstGeom prst="round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93E9628-C684-1A49-BBB6-502339BB4146}"/>
                    </a:ext>
                  </a:extLst>
                </p:cNvPr>
                <p:cNvSpPr/>
                <p:nvPr/>
              </p:nvSpPr>
              <p:spPr>
                <a:xfrm>
                  <a:off x="3585291" y="5579228"/>
                  <a:ext cx="8846076" cy="65793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𝑁</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=1</m:t>
                            </m:r>
                          </m:sub>
                        </m:sSub>
                        <m:r>
                          <a:rPr lang="en-US" i="1">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𝑁</m:t>
                            </m:r>
                          </m:e>
                          <m:sub>
                            <m:r>
                              <a:rPr lang="en-US" b="0" i="1" smtClean="0">
                                <a:solidFill>
                                  <a:srgbClr val="FFFF00"/>
                                </a:solidFill>
                                <a:latin typeface="Cambria Math" panose="02040503050406030204" pitchFamily="18" charset="0"/>
                              </a:rPr>
                              <m:t>𝑡</m:t>
                            </m:r>
                            <m:r>
                              <a:rPr lang="en-US" b="0" i="1" smtClean="0">
                                <a:solidFill>
                                  <a:srgbClr val="FFFF00"/>
                                </a:solidFill>
                                <a:latin typeface="Cambria Math" panose="02040503050406030204" pitchFamily="18" charset="0"/>
                              </a:rPr>
                              <m:t>=0</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𝑑𝑡</m:t>
                        </m:r>
                        <m:d>
                          <m:dPr>
                            <m:begChr m:val="["/>
                            <m:endChr m:val="]"/>
                            <m:ctrlPr>
                              <a:rPr lang="en-US" b="0" i="1" smtClean="0">
                                <a:solidFill>
                                  <a:srgbClr val="FFFF00"/>
                                </a:solidFill>
                                <a:latin typeface="Cambria Math" panose="02040503050406030204" pitchFamily="18" charset="0"/>
                              </a:rPr>
                            </m:ctrlPr>
                          </m:dPr>
                          <m:e>
                            <m:r>
                              <a:rPr lang="en-US" i="1" smtClean="0">
                                <a:solidFill>
                                  <a:srgbClr val="FFFF00"/>
                                </a:solidFill>
                                <a:latin typeface="Cambria Math" panose="02040503050406030204" pitchFamily="18" charset="0"/>
                              </a:rPr>
                              <m:t>𝑑</m:t>
                            </m:r>
                            <m:d>
                              <m:dPr>
                                <m:ctrlPr>
                                  <a:rPr lang="en-US" i="1" smtClean="0">
                                    <a:solidFill>
                                      <a:srgbClr val="FFFF00"/>
                                    </a:solidFill>
                                    <a:latin typeface="Cambria Math" panose="02040503050406030204" pitchFamily="18" charset="0"/>
                                  </a:rPr>
                                </m:ctrlPr>
                              </m:dPr>
                              <m:e>
                                <m:sSub>
                                  <m:sSubPr>
                                    <m:ctrlPr>
                                      <a:rPr lang="en-US" i="1">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𝑁</m:t>
                                    </m:r>
                                  </m:e>
                                  <m:sub>
                                    <m:r>
                                      <a:rPr lang="en-US" i="1">
                                        <a:solidFill>
                                          <a:srgbClr val="FFFF00"/>
                                        </a:solidFill>
                                        <a:latin typeface="Cambria Math" panose="02040503050406030204" pitchFamily="18" charset="0"/>
                                      </a:rPr>
                                      <m:t>0</m:t>
                                    </m:r>
                                  </m:sub>
                                </m:sSub>
                                <m:r>
                                  <a:rPr lang="en-US" i="1">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𝑡</m:t>
                                    </m:r>
                                    <m:r>
                                      <a:rPr lang="en-US" b="0" i="1" smtClean="0">
                                        <a:solidFill>
                                          <a:srgbClr val="FFFF00"/>
                                        </a:solidFill>
                                        <a:latin typeface="Cambria Math" panose="02040503050406030204" pitchFamily="18" charset="0"/>
                                        <a:ea typeface="Cambria Math" panose="02040503050406030204" pitchFamily="18" charset="0"/>
                                      </a:rPr>
                                      <m:t>=0</m:t>
                                    </m:r>
                                  </m:sub>
                                </m:sSub>
                              </m:e>
                            </m:d>
                            <m:r>
                              <a:rPr lang="en-US" i="1">
                                <a:solidFill>
                                  <a:srgbClr val="FFFF00"/>
                                </a:solidFill>
                                <a:latin typeface="Cambria Math" panose="02040503050406030204" pitchFamily="18" charset="0"/>
                              </a:rPr>
                              <m:t>−</m:t>
                            </m:r>
                            <m:r>
                              <a:rPr lang="en-US" i="1">
                                <a:solidFill>
                                  <a:srgbClr val="FFFF00"/>
                                </a:solidFill>
                                <a:latin typeface="Cambria Math" panose="02040503050406030204" pitchFamily="18" charset="0"/>
                                <a:ea typeface="Cambria Math" panose="02040503050406030204" pitchFamily="18" charset="0"/>
                              </a:rPr>
                              <m:t>𝜇</m:t>
                            </m:r>
                            <m:f>
                              <m:fPr>
                                <m:ctrlPr>
                                  <a:rPr lang="en-US" i="1">
                                    <a:solidFill>
                                      <a:srgbClr val="FFFF00"/>
                                    </a:solidFill>
                                    <a:latin typeface="Cambria Math" panose="02040503050406030204" pitchFamily="18" charset="0"/>
                                    <a:ea typeface="Cambria Math" panose="02040503050406030204" pitchFamily="18" charset="0"/>
                                  </a:rPr>
                                </m:ctrlPr>
                              </m:fPr>
                              <m:num>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𝑡</m:t>
                                    </m:r>
                                    <m:r>
                                      <a:rPr lang="en-US" b="0" i="1" smtClean="0">
                                        <a:solidFill>
                                          <a:srgbClr val="FFFF00"/>
                                        </a:solidFill>
                                        <a:latin typeface="Cambria Math" panose="02040503050406030204" pitchFamily="18" charset="0"/>
                                        <a:ea typeface="Cambria Math" panose="02040503050406030204" pitchFamily="18" charset="0"/>
                                      </a:rPr>
                                      <m:t>=0</m:t>
                                    </m:r>
                                  </m:sub>
                                </m:sSub>
                              </m:num>
                              <m:den>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𝑡</m:t>
                                    </m:r>
                                    <m:r>
                                      <a:rPr lang="en-US" b="0" i="1" smtClean="0">
                                        <a:solidFill>
                                          <a:srgbClr val="FFFF00"/>
                                        </a:solidFill>
                                        <a:latin typeface="Cambria Math" panose="02040503050406030204" pitchFamily="18" charset="0"/>
                                        <a:ea typeface="Cambria Math" panose="02040503050406030204" pitchFamily="18" charset="0"/>
                                      </a:rPr>
                                      <m:t>=0</m:t>
                                    </m:r>
                                  </m:sub>
                                </m:sSub>
                                <m:r>
                                  <a:rPr lang="en-US" i="1">
                                    <a:solidFill>
                                      <a:srgbClr val="FFFF00"/>
                                    </a:solidFill>
                                    <a:latin typeface="Cambria Math" panose="02040503050406030204" pitchFamily="18" charset="0"/>
                                    <a:ea typeface="Cambria Math" panose="02040503050406030204" pitchFamily="18" charset="0"/>
                                  </a:rPr>
                                  <m:t>+</m:t>
                                </m:r>
                                <m:r>
                                  <a:rPr lang="en-US" i="1">
                                    <a:solidFill>
                                      <a:srgbClr val="FFFF00"/>
                                    </a:solidFill>
                                    <a:latin typeface="Cambria Math" panose="02040503050406030204" pitchFamily="18" charset="0"/>
                                    <a:ea typeface="Cambria Math" panose="02040503050406030204" pitchFamily="18" charset="0"/>
                                  </a:rPr>
                                  <m:t>𝑘</m:t>
                                </m:r>
                              </m:den>
                            </m:f>
                            <m:r>
                              <a:rPr lang="en-US" i="1">
                                <a:solidFill>
                                  <a:srgbClr val="FFFF00"/>
                                </a:solidFill>
                                <a:latin typeface="Cambria Math" panose="02040503050406030204" pitchFamily="18" charset="0"/>
                                <a:ea typeface="Cambria Math" panose="02040503050406030204" pitchFamily="18" charset="0"/>
                              </a:rPr>
                              <m:t>+</m:t>
                            </m:r>
                            <m:d>
                              <m:dPr>
                                <m:ctrlPr>
                                  <a:rPr lang="en-US" i="1">
                                    <a:solidFill>
                                      <a:srgbClr val="FFFF00"/>
                                    </a:solidFill>
                                    <a:latin typeface="Cambria Math" panose="02040503050406030204" pitchFamily="18" charset="0"/>
                                    <a:ea typeface="Cambria Math" panose="02040503050406030204" pitchFamily="18" charset="0"/>
                                  </a:rPr>
                                </m:ctrlPr>
                              </m:dPr>
                              <m:e>
                                <m:r>
                                  <a:rPr lang="en-US" i="1">
                                    <a:solidFill>
                                      <a:srgbClr val="FFFF00"/>
                                    </a:solidFill>
                                    <a:latin typeface="Cambria Math" panose="02040503050406030204" pitchFamily="18" charset="0"/>
                                    <a:ea typeface="Cambria Math" panose="02040503050406030204" pitchFamily="18" charset="0"/>
                                  </a:rPr>
                                  <m:t>1−</m:t>
                                </m:r>
                                <m:r>
                                  <a:rPr lang="en-US" i="1">
                                    <a:solidFill>
                                      <a:srgbClr val="FFFF00"/>
                                    </a:solidFill>
                                    <a:latin typeface="Cambria Math" panose="02040503050406030204" pitchFamily="18" charset="0"/>
                                    <a:ea typeface="Cambria Math" panose="02040503050406030204" pitchFamily="18" charset="0"/>
                                  </a:rPr>
                                  <m:t>𝛾</m:t>
                                </m:r>
                              </m:e>
                            </m:d>
                            <m:r>
                              <a:rPr lang="en-US" i="1">
                                <a:solidFill>
                                  <a:srgbClr val="FFFF00"/>
                                </a:solidFill>
                                <a:latin typeface="Cambria Math" panose="02040503050406030204" pitchFamily="18" charset="0"/>
                                <a:ea typeface="Cambria Math" panose="02040503050406030204" pitchFamily="18" charset="0"/>
                              </a:rPr>
                              <m:t>𝛿</m:t>
                            </m:r>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𝑃</m:t>
                                </m:r>
                              </m:e>
                              <m:sub>
                                <m:r>
                                  <a:rPr lang="en-US" b="0" i="1" smtClean="0">
                                    <a:solidFill>
                                      <a:srgbClr val="FFFF00"/>
                                    </a:solidFill>
                                    <a:latin typeface="Cambria Math" panose="02040503050406030204" pitchFamily="18" charset="0"/>
                                    <a:ea typeface="Cambria Math" panose="02040503050406030204" pitchFamily="18" charset="0"/>
                                  </a:rPr>
                                  <m:t>𝑡</m:t>
                                </m:r>
                                <m:r>
                                  <a:rPr lang="en-US" b="0" i="1" smtClean="0">
                                    <a:solidFill>
                                      <a:srgbClr val="FFFF00"/>
                                    </a:solidFill>
                                    <a:latin typeface="Cambria Math" panose="02040503050406030204" pitchFamily="18" charset="0"/>
                                    <a:ea typeface="Cambria Math" panose="02040503050406030204" pitchFamily="18" charset="0"/>
                                  </a:rPr>
                                  <m:t>=0</m:t>
                                </m:r>
                              </m:sub>
                            </m:sSub>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𝑍</m:t>
                                </m:r>
                              </m:e>
                              <m:sub>
                                <m:r>
                                  <a:rPr lang="en-US" b="0" i="1" smtClean="0">
                                    <a:solidFill>
                                      <a:srgbClr val="FFFF00"/>
                                    </a:solidFill>
                                    <a:latin typeface="Cambria Math" panose="02040503050406030204" pitchFamily="18" charset="0"/>
                                    <a:ea typeface="Cambria Math" panose="02040503050406030204" pitchFamily="18" charset="0"/>
                                  </a:rPr>
                                  <m:t>𝑡</m:t>
                                </m:r>
                                <m:r>
                                  <a:rPr lang="en-US" b="0" i="1" smtClean="0">
                                    <a:solidFill>
                                      <a:srgbClr val="FFFF00"/>
                                    </a:solidFill>
                                    <a:latin typeface="Cambria Math" panose="02040503050406030204" pitchFamily="18" charset="0"/>
                                    <a:ea typeface="Cambria Math" panose="02040503050406030204" pitchFamily="18" charset="0"/>
                                  </a:rPr>
                                  <m:t>=0</m:t>
                                </m:r>
                              </m:sub>
                            </m:sSub>
                            <m:r>
                              <a:rPr lang="en-US" i="1">
                                <a:solidFill>
                                  <a:srgbClr val="FFFF00"/>
                                </a:solidFill>
                                <a:latin typeface="Cambria Math" panose="02040503050406030204" pitchFamily="18" charset="0"/>
                                <a:ea typeface="Cambria Math" panose="02040503050406030204" pitchFamily="18" charset="0"/>
                              </a:rPr>
                              <m:t>+</m:t>
                            </m:r>
                            <m:sSub>
                              <m:sSubPr>
                                <m:ctrlPr>
                                  <a:rPr lang="en-US" i="1">
                                    <a:solidFill>
                                      <a:srgbClr val="FFFF00"/>
                                    </a:solidFill>
                                    <a:latin typeface="Cambria Math" panose="02040503050406030204" pitchFamily="18" charset="0"/>
                                    <a:ea typeface="Cambria Math" panose="02040503050406030204" pitchFamily="18" charset="0"/>
                                  </a:rPr>
                                </m:ctrlPr>
                              </m:sSubPr>
                              <m:e>
                                <m:r>
                                  <a:rPr lang="en-US" i="1">
                                    <a:solidFill>
                                      <a:srgbClr val="FFFF00"/>
                                    </a:solidFill>
                                    <a:latin typeface="Cambria Math" panose="02040503050406030204" pitchFamily="18" charset="0"/>
                                    <a:ea typeface="Cambria Math" panose="02040503050406030204" pitchFamily="18" charset="0"/>
                                  </a:rPr>
                                  <m:t>𝑚</m:t>
                                </m:r>
                              </m:e>
                              <m:sub>
                                <m:r>
                                  <a:rPr lang="en-US" i="1">
                                    <a:solidFill>
                                      <a:srgbClr val="FFFF00"/>
                                    </a:solidFill>
                                    <a:latin typeface="Cambria Math" panose="02040503050406030204" pitchFamily="18" charset="0"/>
                                    <a:ea typeface="Cambria Math" panose="02040503050406030204" pitchFamily="18" charset="0"/>
                                  </a:rPr>
                                  <m:t>𝑝</m:t>
                                </m:r>
                              </m:sub>
                            </m:sSub>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𝑃</m:t>
                                </m:r>
                              </m:e>
                              <m:sub>
                                <m:r>
                                  <a:rPr lang="en-US" b="0" i="1" smtClean="0">
                                    <a:solidFill>
                                      <a:srgbClr val="FFFF00"/>
                                    </a:solidFill>
                                    <a:latin typeface="Cambria Math" panose="02040503050406030204" pitchFamily="18" charset="0"/>
                                    <a:ea typeface="Cambria Math" panose="02040503050406030204" pitchFamily="18" charset="0"/>
                                  </a:rPr>
                                  <m:t>𝑡</m:t>
                                </m:r>
                                <m:r>
                                  <a:rPr lang="en-US" b="0" i="1" smtClean="0">
                                    <a:solidFill>
                                      <a:srgbClr val="FFFF00"/>
                                    </a:solidFill>
                                    <a:latin typeface="Cambria Math" panose="02040503050406030204" pitchFamily="18" charset="0"/>
                                    <a:ea typeface="Cambria Math" panose="02040503050406030204" pitchFamily="18" charset="0"/>
                                  </a:rPr>
                                  <m:t>=0</m:t>
                                </m:r>
                              </m:sub>
                            </m:sSub>
                            <m:r>
                              <a:rPr lang="en-US" i="1">
                                <a:solidFill>
                                  <a:srgbClr val="FFFF00"/>
                                </a:solidFill>
                                <a:latin typeface="Cambria Math" panose="02040503050406030204" pitchFamily="18" charset="0"/>
                                <a:ea typeface="Cambria Math" panose="02040503050406030204" pitchFamily="18" charset="0"/>
                              </a:rPr>
                              <m:t>+</m:t>
                            </m:r>
                            <m:sSub>
                              <m:sSubPr>
                                <m:ctrlPr>
                                  <a:rPr lang="en-US" i="1">
                                    <a:solidFill>
                                      <a:srgbClr val="FFFF00"/>
                                    </a:solidFill>
                                    <a:latin typeface="Cambria Math" panose="02040503050406030204" pitchFamily="18" charset="0"/>
                                    <a:ea typeface="Cambria Math" panose="02040503050406030204" pitchFamily="18" charset="0"/>
                                  </a:rPr>
                                </m:ctrlPr>
                              </m:sSubPr>
                              <m:e>
                                <m:r>
                                  <a:rPr lang="en-US" i="1">
                                    <a:solidFill>
                                      <a:srgbClr val="FFFF00"/>
                                    </a:solidFill>
                                    <a:latin typeface="Cambria Math" panose="02040503050406030204" pitchFamily="18" charset="0"/>
                                    <a:ea typeface="Cambria Math" panose="02040503050406030204" pitchFamily="18" charset="0"/>
                                  </a:rPr>
                                  <m:t>𝑚</m:t>
                                </m:r>
                              </m:e>
                              <m:sub>
                                <m:r>
                                  <a:rPr lang="en-US" i="1">
                                    <a:solidFill>
                                      <a:srgbClr val="FFFF00"/>
                                    </a:solidFill>
                                    <a:latin typeface="Cambria Math" panose="02040503050406030204" pitchFamily="18" charset="0"/>
                                    <a:ea typeface="Cambria Math" panose="02040503050406030204" pitchFamily="18" charset="0"/>
                                  </a:rPr>
                                  <m:t>𝑧</m:t>
                                </m:r>
                              </m:sub>
                            </m:sSub>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𝑍</m:t>
                                </m:r>
                              </m:e>
                              <m:sub>
                                <m:r>
                                  <a:rPr lang="en-US" b="0" i="1" smtClean="0">
                                    <a:solidFill>
                                      <a:srgbClr val="FFFF00"/>
                                    </a:solidFill>
                                    <a:latin typeface="Cambria Math" panose="02040503050406030204" pitchFamily="18" charset="0"/>
                                    <a:ea typeface="Cambria Math" panose="02040503050406030204" pitchFamily="18" charset="0"/>
                                  </a:rPr>
                                  <m:t>𝑡</m:t>
                                </m:r>
                                <m:r>
                                  <a:rPr lang="en-US" b="0" i="1" smtClean="0">
                                    <a:solidFill>
                                      <a:srgbClr val="FFFF00"/>
                                    </a:solidFill>
                                    <a:latin typeface="Cambria Math" panose="02040503050406030204" pitchFamily="18" charset="0"/>
                                    <a:ea typeface="Cambria Math" panose="02040503050406030204" pitchFamily="18" charset="0"/>
                                  </a:rPr>
                                  <m:t>=0</m:t>
                                </m:r>
                              </m:sub>
                            </m:sSub>
                          </m:e>
                        </m:d>
                      </m:oMath>
                    </m:oMathPara>
                  </a14:m>
                  <a:endParaRPr lang="en-US" dirty="0">
                    <a:solidFill>
                      <a:srgbClr val="FFFF00"/>
                    </a:solidFill>
                  </a:endParaRPr>
                </a:p>
              </p:txBody>
            </p:sp>
          </mc:Choice>
          <mc:Fallback xmlns="">
            <p:sp>
              <p:nvSpPr>
                <p:cNvPr id="17" name="Rectangle 16">
                  <a:extLst>
                    <a:ext uri="{FF2B5EF4-FFF2-40B4-BE49-F238E27FC236}">
                      <a16:creationId xmlns:a16="http://schemas.microsoft.com/office/drawing/2014/main" id="{493E9628-C684-1A49-BBB6-502339BB4146}"/>
                    </a:ext>
                  </a:extLst>
                </p:cNvPr>
                <p:cNvSpPr>
                  <a:spLocks noRot="1" noChangeAspect="1" noMove="1" noResize="1" noEditPoints="1" noAdjustHandles="1" noChangeArrowheads="1" noChangeShapeType="1" noTextEdit="1"/>
                </p:cNvSpPr>
                <p:nvPr/>
              </p:nvSpPr>
              <p:spPr>
                <a:xfrm>
                  <a:off x="3585291" y="5579228"/>
                  <a:ext cx="8846076" cy="657937"/>
                </a:xfrm>
                <a:prstGeom prst="rect">
                  <a:avLst/>
                </a:prstGeom>
                <a:blipFill>
                  <a:blip r:embed="rId7"/>
                  <a:stretch>
                    <a:fillRect/>
                  </a:stretch>
                </a:blipFill>
              </p:spPr>
              <p:txBody>
                <a:bodyPr/>
                <a:lstStyle/>
                <a:p>
                  <a:r>
                    <a:rPr lang="en-US">
                      <a:noFill/>
                    </a:rPr>
                    <a:t> </a:t>
                  </a:r>
                </a:p>
              </p:txBody>
            </p:sp>
          </mc:Fallback>
        </mc:AlternateContent>
      </p:grpSp>
      <p:cxnSp>
        <p:nvCxnSpPr>
          <p:cNvPr id="37" name="Straight Arrow Connector 36">
            <a:extLst>
              <a:ext uri="{FF2B5EF4-FFF2-40B4-BE49-F238E27FC236}">
                <a16:creationId xmlns:a16="http://schemas.microsoft.com/office/drawing/2014/main" id="{54378D6A-7527-954D-8030-7E8AC96C5D74}"/>
              </a:ext>
            </a:extLst>
          </p:cNvPr>
          <p:cNvCxnSpPr/>
          <p:nvPr/>
        </p:nvCxnSpPr>
        <p:spPr>
          <a:xfrm>
            <a:off x="4670541" y="1592885"/>
            <a:ext cx="942109" cy="0"/>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A6B0F00-5837-D741-A75E-10B5FA61ECC1}"/>
              </a:ext>
            </a:extLst>
          </p:cNvPr>
          <p:cNvCxnSpPr/>
          <p:nvPr/>
        </p:nvCxnSpPr>
        <p:spPr>
          <a:xfrm>
            <a:off x="5141595" y="3467100"/>
            <a:ext cx="942109" cy="0"/>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sp>
        <p:nvSpPr>
          <p:cNvPr id="44" name="Bent-Up Arrow 43">
            <a:extLst>
              <a:ext uri="{FF2B5EF4-FFF2-40B4-BE49-F238E27FC236}">
                <a16:creationId xmlns:a16="http://schemas.microsoft.com/office/drawing/2014/main" id="{C7A8B995-F515-7C49-9144-A0938FA7EC67}"/>
              </a:ext>
            </a:extLst>
          </p:cNvPr>
          <p:cNvSpPr/>
          <p:nvPr/>
        </p:nvSpPr>
        <p:spPr>
          <a:xfrm rot="5400000">
            <a:off x="2146825" y="5353276"/>
            <a:ext cx="767341" cy="1425415"/>
          </a:xfrm>
          <a:prstGeom prst="bentUpArrow">
            <a:avLst>
              <a:gd name="adj1" fmla="val 25000"/>
              <a:gd name="adj2" fmla="val 23908"/>
              <a:gd name="adj3"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81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fontScale="90000"/>
          </a:bodyPr>
          <a:lstStyle/>
          <a:p>
            <a:r>
              <a:rPr lang="en-US" dirty="0">
                <a:solidFill>
                  <a:schemeClr val="bg1"/>
                </a:solidFill>
              </a:rPr>
              <a:t>Example: Megafauna Species Distribution</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p&#10;&#10;Description automatically generated">
            <a:extLst>
              <a:ext uri="{FF2B5EF4-FFF2-40B4-BE49-F238E27FC236}">
                <a16:creationId xmlns:a16="http://schemas.microsoft.com/office/drawing/2014/main" id="{21E3F3F2-F47E-5D48-9343-EC71325D5519}"/>
              </a:ext>
            </a:extLst>
          </p:cNvPr>
          <p:cNvPicPr>
            <a:picLocks noChangeAspect="1"/>
          </p:cNvPicPr>
          <p:nvPr/>
        </p:nvPicPr>
        <p:blipFill>
          <a:blip r:embed="rId3"/>
          <a:stretch>
            <a:fillRect/>
          </a:stretch>
        </p:blipFill>
        <p:spPr>
          <a:xfrm>
            <a:off x="1102777" y="2384697"/>
            <a:ext cx="8511477" cy="4218824"/>
          </a:xfrm>
          <a:prstGeom prst="rect">
            <a:avLst/>
          </a:prstGeom>
        </p:spPr>
      </p:pic>
      <p:sp>
        <p:nvSpPr>
          <p:cNvPr id="5" name="TextBox 4">
            <a:extLst>
              <a:ext uri="{FF2B5EF4-FFF2-40B4-BE49-F238E27FC236}">
                <a16:creationId xmlns:a16="http://schemas.microsoft.com/office/drawing/2014/main" id="{5ABD9CE7-F556-F94C-8349-78D14CFF122D}"/>
              </a:ext>
            </a:extLst>
          </p:cNvPr>
          <p:cNvSpPr txBox="1"/>
          <p:nvPr/>
        </p:nvSpPr>
        <p:spPr>
          <a:xfrm>
            <a:off x="9614254" y="2785949"/>
            <a:ext cx="2447117" cy="3416320"/>
          </a:xfrm>
          <a:prstGeom prst="rect">
            <a:avLst/>
          </a:prstGeom>
          <a:noFill/>
        </p:spPr>
        <p:txBody>
          <a:bodyPr wrap="square" rtlCol="0">
            <a:spAutoFit/>
          </a:bodyPr>
          <a:lstStyle/>
          <a:p>
            <a:r>
              <a:rPr lang="en-US" b="1" dirty="0"/>
              <a:t>Figure 1</a:t>
            </a:r>
            <a:r>
              <a:rPr lang="en-US" dirty="0"/>
              <a:t>. Relative environmental suitability (RES) predictions (ranging from less suitable [light] to very suitable [dark]) based on habitat</a:t>
            </a:r>
          </a:p>
          <a:p>
            <a:r>
              <a:rPr lang="en-US" dirty="0"/>
              <a:t>usage information for 11 pinniped species.</a:t>
            </a:r>
          </a:p>
          <a:p>
            <a:endParaRPr lang="en-US" dirty="0"/>
          </a:p>
        </p:txBody>
      </p:sp>
      <p:sp>
        <p:nvSpPr>
          <p:cNvPr id="7" name="TextBox 6">
            <a:extLst>
              <a:ext uri="{FF2B5EF4-FFF2-40B4-BE49-F238E27FC236}">
                <a16:creationId xmlns:a16="http://schemas.microsoft.com/office/drawing/2014/main" id="{37906667-7955-7F4C-A1EE-A8F960FAC031}"/>
              </a:ext>
            </a:extLst>
          </p:cNvPr>
          <p:cNvSpPr txBox="1"/>
          <p:nvPr/>
        </p:nvSpPr>
        <p:spPr>
          <a:xfrm>
            <a:off x="8104923" y="6635265"/>
            <a:ext cx="4870848" cy="307777"/>
          </a:xfrm>
          <a:prstGeom prst="rect">
            <a:avLst/>
          </a:prstGeom>
          <a:noFill/>
        </p:spPr>
        <p:txBody>
          <a:bodyPr wrap="square" rtlCol="0">
            <a:spAutoFit/>
          </a:bodyPr>
          <a:lstStyle/>
          <a:p>
            <a:r>
              <a:rPr lang="en-US" sz="1400" dirty="0" err="1"/>
              <a:t>Kaschner</a:t>
            </a:r>
            <a:r>
              <a:rPr lang="en-US" sz="1400" dirty="0"/>
              <a:t> et al. (2006). </a:t>
            </a:r>
            <a:r>
              <a:rPr lang="en-US" sz="1400" i="1" dirty="0"/>
              <a:t>Mar. Ecol. Prog. Ser.</a:t>
            </a:r>
          </a:p>
        </p:txBody>
      </p:sp>
    </p:spTree>
    <p:extLst>
      <p:ext uri="{BB962C8B-B14F-4D97-AF65-F5344CB8AC3E}">
        <p14:creationId xmlns:p14="http://schemas.microsoft.com/office/powerpoint/2010/main" val="19298152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30BF9D-A3A6-0D43-B99E-114D8FCBC48D}"/>
              </a:ext>
            </a:extLst>
          </p:cNvPr>
          <p:cNvSpPr txBox="1"/>
          <p:nvPr/>
        </p:nvSpPr>
        <p:spPr>
          <a:xfrm>
            <a:off x="228600" y="125730"/>
            <a:ext cx="9521190" cy="369332"/>
          </a:xfrm>
          <a:prstGeom prst="rect">
            <a:avLst/>
          </a:prstGeom>
          <a:noFill/>
        </p:spPr>
        <p:txBody>
          <a:bodyPr wrap="square" rtlCol="0">
            <a:spAutoFit/>
          </a:bodyPr>
          <a:lstStyle/>
          <a:p>
            <a:r>
              <a:rPr lang="en-US" u="sng" dirty="0"/>
              <a:t>Step 3: Write out the equations to translate to R</a:t>
            </a:r>
          </a:p>
        </p:txBody>
      </p:sp>
      <p:grpSp>
        <p:nvGrpSpPr>
          <p:cNvPr id="31" name="Group 30">
            <a:extLst>
              <a:ext uri="{FF2B5EF4-FFF2-40B4-BE49-F238E27FC236}">
                <a16:creationId xmlns:a16="http://schemas.microsoft.com/office/drawing/2014/main" id="{E719916A-C67D-DF4F-ACEC-BC359F4F30E5}"/>
              </a:ext>
            </a:extLst>
          </p:cNvPr>
          <p:cNvGrpSpPr/>
          <p:nvPr/>
        </p:nvGrpSpPr>
        <p:grpSpPr>
          <a:xfrm>
            <a:off x="813431" y="1125654"/>
            <a:ext cx="3609109" cy="921993"/>
            <a:chOff x="138814" y="954201"/>
            <a:chExt cx="3609109" cy="921993"/>
          </a:xfrm>
        </p:grpSpPr>
        <p:sp>
          <p:nvSpPr>
            <p:cNvPr id="24" name="Rounded Rectangle 23">
              <a:extLst>
                <a:ext uri="{FF2B5EF4-FFF2-40B4-BE49-F238E27FC236}">
                  <a16:creationId xmlns:a16="http://schemas.microsoft.com/office/drawing/2014/main" id="{27232F90-B8A1-E546-AEA1-4A92A566988B}"/>
                </a:ext>
              </a:extLst>
            </p:cNvPr>
            <p:cNvSpPr/>
            <p:nvPr/>
          </p:nvSpPr>
          <p:spPr>
            <a:xfrm>
              <a:off x="138814" y="954201"/>
              <a:ext cx="3609109" cy="921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CC76F1B-232E-5D46-AF38-BE932A5F9EBD}"/>
                    </a:ext>
                  </a:extLst>
                </p:cNvPr>
                <p:cNvSpPr/>
                <p:nvPr/>
              </p:nvSpPr>
              <p:spPr>
                <a:xfrm>
                  <a:off x="254255" y="1094652"/>
                  <a:ext cx="3222998" cy="622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𝑃</m:t>
                            </m:r>
                          </m:den>
                        </m:f>
                        <m:f>
                          <m:fPr>
                            <m:ctrlPr>
                              <a:rPr lang="en-US" i="1">
                                <a:latin typeface="Cambria Math" panose="02040503050406030204" pitchFamily="18" charset="0"/>
                              </a:rPr>
                            </m:ctrlPr>
                          </m:fPr>
                          <m:num>
                            <m:r>
                              <a:rPr lang="en-US" i="1">
                                <a:latin typeface="Cambria Math" panose="02040503050406030204" pitchFamily="18" charset="0"/>
                              </a:rPr>
                              <m:t>𝑑𝑃</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den>
                        </m:f>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𝑍</m:t>
                        </m:r>
                        <m:r>
                          <a:rPr lang="en-US" i="1">
                            <a:latin typeface="Cambria Math" panose="02040503050406030204" pitchFamily="18" charset="0"/>
                          </a:rPr>
                          <m:t> </m:t>
                        </m:r>
                      </m:oMath>
                    </m:oMathPara>
                  </a14:m>
                  <a:endParaRPr lang="en-US" dirty="0"/>
                </a:p>
              </p:txBody>
            </p:sp>
          </mc:Choice>
          <mc:Fallback xmlns="">
            <p:sp>
              <p:nvSpPr>
                <p:cNvPr id="9" name="Rectangle 8">
                  <a:extLst>
                    <a:ext uri="{FF2B5EF4-FFF2-40B4-BE49-F238E27FC236}">
                      <a16:creationId xmlns:a16="http://schemas.microsoft.com/office/drawing/2014/main" id="{5CC76F1B-232E-5D46-AF38-BE932A5F9EBD}"/>
                    </a:ext>
                  </a:extLst>
                </p:cNvPr>
                <p:cNvSpPr>
                  <a:spLocks noRot="1" noChangeAspect="1" noMove="1" noResize="1" noEditPoints="1" noAdjustHandles="1" noChangeArrowheads="1" noChangeShapeType="1" noTextEdit="1"/>
                </p:cNvSpPr>
                <p:nvPr/>
              </p:nvSpPr>
              <p:spPr>
                <a:xfrm>
                  <a:off x="254255" y="1094652"/>
                  <a:ext cx="3222998" cy="622863"/>
                </a:xfrm>
                <a:prstGeom prst="rect">
                  <a:avLst/>
                </a:prstGeom>
                <a:blipFill>
                  <a:blip r:embed="rId2"/>
                  <a:stretch>
                    <a:fillRect b="-6000"/>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06108A45-798B-464F-9949-5FB5573D8B76}"/>
              </a:ext>
            </a:extLst>
          </p:cNvPr>
          <p:cNvGrpSpPr/>
          <p:nvPr/>
        </p:nvGrpSpPr>
        <p:grpSpPr>
          <a:xfrm>
            <a:off x="-22571" y="4623559"/>
            <a:ext cx="5797100" cy="921993"/>
            <a:chOff x="64919" y="4520809"/>
            <a:chExt cx="5797100" cy="921993"/>
          </a:xfrm>
        </p:grpSpPr>
        <p:sp>
          <p:nvSpPr>
            <p:cNvPr id="26" name="Rounded Rectangle 25">
              <a:extLst>
                <a:ext uri="{FF2B5EF4-FFF2-40B4-BE49-F238E27FC236}">
                  <a16:creationId xmlns:a16="http://schemas.microsoft.com/office/drawing/2014/main" id="{F3A6580E-15A0-FC48-90C8-4ABED1509A9F}"/>
                </a:ext>
              </a:extLst>
            </p:cNvPr>
            <p:cNvSpPr/>
            <p:nvPr/>
          </p:nvSpPr>
          <p:spPr>
            <a:xfrm>
              <a:off x="138814" y="4520809"/>
              <a:ext cx="5635967" cy="921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7629F37-37D7-BC42-BF15-5E2CDE864EE5}"/>
                    </a:ext>
                  </a:extLst>
                </p:cNvPr>
                <p:cNvSpPr/>
                <p:nvPr/>
              </p:nvSpPr>
              <p:spPr>
                <a:xfrm>
                  <a:off x="64919" y="4657570"/>
                  <a:ext cx="5797100" cy="62286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𝑑𝑁</m:t>
                            </m:r>
                          </m:num>
                          <m:den>
                            <m:r>
                              <a:rPr lang="en-US" i="1">
                                <a:latin typeface="Cambria Math" panose="02040503050406030204" pitchFamily="18" charset="0"/>
                              </a:rPr>
                              <m:t>𝑑𝑡</m:t>
                            </m:r>
                          </m:den>
                        </m:f>
                        <m:r>
                          <a:rPr lang="en-US" i="1">
                            <a:latin typeface="Cambria Math" panose="02040503050406030204" pitchFamily="18" charset="0"/>
                          </a:rPr>
                          <m:t>=</m:t>
                        </m:r>
                        <m:r>
                          <a:rPr lang="en-US" i="1">
                            <a:latin typeface="Cambria Math" panose="02040503050406030204" pitchFamily="18" charset="0"/>
                          </a:rPr>
                          <m:t>𝑑</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𝑁</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𝑁</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𝑁</m:t>
                            </m:r>
                          </m:num>
                          <m:den>
                            <m:r>
                              <a:rPr lang="en-US" b="0" i="1" smtClean="0">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den>
                        </m:f>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𝛾</m:t>
                            </m:r>
                          </m:e>
                        </m:d>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𝑃𝑍</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𝑝</m:t>
                            </m:r>
                          </m:sub>
                        </m:sSub>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𝑍</m:t>
                        </m:r>
                      </m:oMath>
                    </m:oMathPara>
                  </a14:m>
                  <a:endParaRPr lang="en-US" dirty="0"/>
                </a:p>
              </p:txBody>
            </p:sp>
          </mc:Choice>
          <mc:Fallback xmlns="">
            <p:sp>
              <p:nvSpPr>
                <p:cNvPr id="13" name="Rectangle 12">
                  <a:extLst>
                    <a:ext uri="{FF2B5EF4-FFF2-40B4-BE49-F238E27FC236}">
                      <a16:creationId xmlns:a16="http://schemas.microsoft.com/office/drawing/2014/main" id="{37629F37-37D7-BC42-BF15-5E2CDE864EE5}"/>
                    </a:ext>
                  </a:extLst>
                </p:cNvPr>
                <p:cNvSpPr>
                  <a:spLocks noRot="1" noChangeAspect="1" noMove="1" noResize="1" noEditPoints="1" noAdjustHandles="1" noChangeArrowheads="1" noChangeShapeType="1" noTextEdit="1"/>
                </p:cNvSpPr>
                <p:nvPr/>
              </p:nvSpPr>
              <p:spPr>
                <a:xfrm>
                  <a:off x="64919" y="4657570"/>
                  <a:ext cx="5797100" cy="622863"/>
                </a:xfrm>
                <a:prstGeom prst="rect">
                  <a:avLst/>
                </a:prstGeom>
                <a:blipFill>
                  <a:blip r:embed="rId3"/>
                  <a:stretch>
                    <a:fillRect b="-6000"/>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1C68C385-EB32-3843-9B2B-A194962C67E5}"/>
              </a:ext>
            </a:extLst>
          </p:cNvPr>
          <p:cNvGrpSpPr/>
          <p:nvPr/>
        </p:nvGrpSpPr>
        <p:grpSpPr>
          <a:xfrm>
            <a:off x="813432" y="2968003"/>
            <a:ext cx="3609109" cy="921993"/>
            <a:chOff x="138814" y="2603661"/>
            <a:chExt cx="3609109" cy="921993"/>
          </a:xfrm>
        </p:grpSpPr>
        <p:sp>
          <p:nvSpPr>
            <p:cNvPr id="25" name="Rounded Rectangle 24">
              <a:extLst>
                <a:ext uri="{FF2B5EF4-FFF2-40B4-BE49-F238E27FC236}">
                  <a16:creationId xmlns:a16="http://schemas.microsoft.com/office/drawing/2014/main" id="{948A440A-D704-6441-8814-2AD50E2AAD87}"/>
                </a:ext>
              </a:extLst>
            </p:cNvPr>
            <p:cNvSpPr/>
            <p:nvPr/>
          </p:nvSpPr>
          <p:spPr>
            <a:xfrm>
              <a:off x="138814" y="2603661"/>
              <a:ext cx="3609109" cy="921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B9A3977-2E1F-7141-848B-263780F4F158}"/>
                    </a:ext>
                  </a:extLst>
                </p:cNvPr>
                <p:cNvSpPr/>
                <p:nvPr/>
              </p:nvSpPr>
              <p:spPr>
                <a:xfrm>
                  <a:off x="822034" y="2774171"/>
                  <a:ext cx="2242665" cy="6182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𝑍</m:t>
                            </m:r>
                          </m:den>
                        </m:f>
                        <m:f>
                          <m:fPr>
                            <m:ctrlPr>
                              <a:rPr lang="en-US" i="1">
                                <a:latin typeface="Cambria Math" panose="02040503050406030204" pitchFamily="18" charset="0"/>
                              </a:rPr>
                            </m:ctrlPr>
                          </m:fPr>
                          <m:num>
                            <m:r>
                              <a:rPr lang="en-US" i="1">
                                <a:latin typeface="Cambria Math" panose="02040503050406030204" pitchFamily="18" charset="0"/>
                              </a:rPr>
                              <m:t>𝑑𝑍</m:t>
                            </m:r>
                          </m:num>
                          <m:den>
                            <m:r>
                              <a:rPr lang="en-US" i="1">
                                <a:latin typeface="Cambria Math" panose="02040503050406030204" pitchFamily="18" charset="0"/>
                              </a:rPr>
                              <m:t>𝑑𝑡</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𝛾𝛿</m:t>
                        </m:r>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rPr>
                          <m:t>  </m:t>
                        </m:r>
                      </m:oMath>
                    </m:oMathPara>
                  </a14:m>
                  <a:endParaRPr lang="en-US" dirty="0"/>
                </a:p>
              </p:txBody>
            </p:sp>
          </mc:Choice>
          <mc:Fallback xmlns="">
            <p:sp>
              <p:nvSpPr>
                <p:cNvPr id="14" name="Rectangle 13">
                  <a:extLst>
                    <a:ext uri="{FF2B5EF4-FFF2-40B4-BE49-F238E27FC236}">
                      <a16:creationId xmlns:a16="http://schemas.microsoft.com/office/drawing/2014/main" id="{2B9A3977-2E1F-7141-848B-263780F4F158}"/>
                    </a:ext>
                  </a:extLst>
                </p:cNvPr>
                <p:cNvSpPr>
                  <a:spLocks noRot="1" noChangeAspect="1" noMove="1" noResize="1" noEditPoints="1" noAdjustHandles="1" noChangeArrowheads="1" noChangeShapeType="1" noTextEdit="1"/>
                </p:cNvSpPr>
                <p:nvPr/>
              </p:nvSpPr>
              <p:spPr>
                <a:xfrm>
                  <a:off x="822034" y="2774171"/>
                  <a:ext cx="2242665" cy="618246"/>
                </a:xfrm>
                <a:prstGeom prst="rect">
                  <a:avLst/>
                </a:prstGeom>
                <a:blipFill>
                  <a:blip r:embed="rId4"/>
                  <a:stretch>
                    <a:fillRect b="-6122"/>
                  </a:stretch>
                </a:blipFill>
              </p:spPr>
              <p:txBody>
                <a:bodyPr/>
                <a:lstStyle/>
                <a:p>
                  <a:r>
                    <a:rPr lang="en-US">
                      <a:noFill/>
                    </a:rPr>
                    <a:t> </a:t>
                  </a:r>
                </a:p>
              </p:txBody>
            </p:sp>
          </mc:Fallback>
        </mc:AlternateContent>
      </p:grpSp>
      <p:cxnSp>
        <p:nvCxnSpPr>
          <p:cNvPr id="37" name="Straight Arrow Connector 36">
            <a:extLst>
              <a:ext uri="{FF2B5EF4-FFF2-40B4-BE49-F238E27FC236}">
                <a16:creationId xmlns:a16="http://schemas.microsoft.com/office/drawing/2014/main" id="{54378D6A-7527-954D-8030-7E8AC96C5D74}"/>
              </a:ext>
            </a:extLst>
          </p:cNvPr>
          <p:cNvCxnSpPr/>
          <p:nvPr/>
        </p:nvCxnSpPr>
        <p:spPr>
          <a:xfrm>
            <a:off x="4670541" y="1592885"/>
            <a:ext cx="942109" cy="0"/>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A6B0F00-5837-D741-A75E-10B5FA61ECC1}"/>
              </a:ext>
            </a:extLst>
          </p:cNvPr>
          <p:cNvCxnSpPr/>
          <p:nvPr/>
        </p:nvCxnSpPr>
        <p:spPr>
          <a:xfrm>
            <a:off x="5141595" y="3467100"/>
            <a:ext cx="942109" cy="0"/>
          </a:xfrm>
          <a:prstGeom prst="straightConnector1">
            <a:avLst/>
          </a:prstGeom>
          <a:ln w="139700">
            <a:tailEnd type="triangle"/>
          </a:ln>
        </p:spPr>
        <p:style>
          <a:lnRef idx="1">
            <a:schemeClr val="accent1"/>
          </a:lnRef>
          <a:fillRef idx="0">
            <a:schemeClr val="accent1"/>
          </a:fillRef>
          <a:effectRef idx="0">
            <a:schemeClr val="accent1"/>
          </a:effectRef>
          <a:fontRef idx="minor">
            <a:schemeClr val="tx1"/>
          </a:fontRef>
        </p:style>
      </p:cxnSp>
      <p:sp>
        <p:nvSpPr>
          <p:cNvPr id="44" name="Bent-Up Arrow 43">
            <a:extLst>
              <a:ext uri="{FF2B5EF4-FFF2-40B4-BE49-F238E27FC236}">
                <a16:creationId xmlns:a16="http://schemas.microsoft.com/office/drawing/2014/main" id="{C7A8B995-F515-7C49-9144-A0938FA7EC67}"/>
              </a:ext>
            </a:extLst>
          </p:cNvPr>
          <p:cNvSpPr/>
          <p:nvPr/>
        </p:nvSpPr>
        <p:spPr>
          <a:xfrm rot="5400000">
            <a:off x="2396807" y="5353276"/>
            <a:ext cx="767341" cy="1425415"/>
          </a:xfrm>
          <a:prstGeom prst="bentUpArrow">
            <a:avLst>
              <a:gd name="adj1" fmla="val 25000"/>
              <a:gd name="adj2" fmla="val 23908"/>
              <a:gd name="adj3"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CC3AA3EA-F14A-D04A-AC5F-D79F70F1788C}"/>
              </a:ext>
            </a:extLst>
          </p:cNvPr>
          <p:cNvGrpSpPr/>
          <p:nvPr/>
        </p:nvGrpSpPr>
        <p:grpSpPr>
          <a:xfrm>
            <a:off x="5860651" y="1127953"/>
            <a:ext cx="6213737" cy="944475"/>
            <a:chOff x="5825521" y="1845785"/>
            <a:chExt cx="6213737" cy="944475"/>
          </a:xfrm>
        </p:grpSpPr>
        <p:sp>
          <p:nvSpPr>
            <p:cNvPr id="39" name="Rounded Rectangle 38">
              <a:extLst>
                <a:ext uri="{FF2B5EF4-FFF2-40B4-BE49-F238E27FC236}">
                  <a16:creationId xmlns:a16="http://schemas.microsoft.com/office/drawing/2014/main" id="{5248B981-A74D-6840-9AF3-C5960729DC7B}"/>
                </a:ext>
              </a:extLst>
            </p:cNvPr>
            <p:cNvSpPr/>
            <p:nvPr/>
          </p:nvSpPr>
          <p:spPr>
            <a:xfrm>
              <a:off x="5825521" y="1845785"/>
              <a:ext cx="6213737" cy="944475"/>
            </a:xfrm>
            <a:prstGeom prst="round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9163AB2-3AE1-A140-9E7B-91EF1FEF1B55}"/>
                    </a:ext>
                  </a:extLst>
                </p:cNvPr>
                <p:cNvSpPr/>
                <p:nvPr/>
              </p:nvSpPr>
              <p:spPr>
                <a:xfrm>
                  <a:off x="5980559" y="1945917"/>
                  <a:ext cx="5721373" cy="657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𝑖</m:t>
                            </m:r>
                          </m:sub>
                        </m:sSub>
                        <m:r>
                          <a:rPr lang="en-US" i="1">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𝑑𝑡</m:t>
                        </m:r>
                        <m:d>
                          <m:dPr>
                            <m:begChr m:val="["/>
                            <m:endChr m:val="]"/>
                            <m:ctrlPr>
                              <a:rPr lang="en-US" b="0" i="1" smtClean="0">
                                <a:solidFill>
                                  <a:srgbClr val="FFFF00"/>
                                </a:solidFill>
                                <a:latin typeface="Cambria Math" panose="02040503050406030204" pitchFamily="18" charset="0"/>
                              </a:rPr>
                            </m:ctrlPr>
                          </m:dPr>
                          <m:e>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r>
                              <a:rPr lang="en-US" i="1" smtClean="0">
                                <a:solidFill>
                                  <a:srgbClr val="FFFF00"/>
                                </a:solidFill>
                                <a:latin typeface="Cambria Math" panose="02040503050406030204" pitchFamily="18" charset="0"/>
                                <a:ea typeface="Cambria Math" panose="02040503050406030204" pitchFamily="18" charset="0"/>
                              </a:rPr>
                              <m:t>𝜇</m:t>
                            </m:r>
                            <m:f>
                              <m:fPr>
                                <m:ctrlPr>
                                  <a:rPr lang="en-US" i="1">
                                    <a:solidFill>
                                      <a:srgbClr val="FFFF00"/>
                                    </a:solidFill>
                                    <a:latin typeface="Cambria Math" panose="02040503050406030204" pitchFamily="18" charset="0"/>
                                    <a:ea typeface="Cambria Math" panose="02040503050406030204" pitchFamily="18" charset="0"/>
                                  </a:rPr>
                                </m:ctrlPr>
                              </m:fPr>
                              <m:num>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𝑖</m:t>
                                    </m:r>
                                    <m:r>
                                      <a:rPr lang="en-US" b="0" i="1" smtClean="0">
                                        <a:solidFill>
                                          <a:srgbClr val="FFFF00"/>
                                        </a:solidFill>
                                        <a:latin typeface="Cambria Math" panose="02040503050406030204" pitchFamily="18" charset="0"/>
                                        <a:ea typeface="Cambria Math" panose="02040503050406030204" pitchFamily="18" charset="0"/>
                                      </a:rPr>
                                      <m:t>−1</m:t>
                                    </m:r>
                                  </m:sub>
                                </m:sSub>
                              </m:num>
                              <m:den>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𝑖</m:t>
                                    </m:r>
                                    <m:r>
                                      <a:rPr lang="en-US" b="0" i="1" smtClean="0">
                                        <a:solidFill>
                                          <a:srgbClr val="FFFF00"/>
                                        </a:solidFill>
                                        <a:latin typeface="Cambria Math" panose="02040503050406030204" pitchFamily="18" charset="0"/>
                                        <a:ea typeface="Cambria Math" panose="02040503050406030204" pitchFamily="18" charset="0"/>
                                      </a:rPr>
                                      <m:t>−1</m:t>
                                    </m:r>
                                  </m:sub>
                                </m:sSub>
                                <m:r>
                                  <a:rPr lang="en-US" i="1">
                                    <a:solidFill>
                                      <a:srgbClr val="FFFF00"/>
                                    </a:solidFill>
                                    <a:latin typeface="Cambria Math" panose="02040503050406030204" pitchFamily="18" charset="0"/>
                                    <a:ea typeface="Cambria Math" panose="02040503050406030204" pitchFamily="18" charset="0"/>
                                  </a:rPr>
                                  <m:t>+</m:t>
                                </m:r>
                                <m:r>
                                  <a:rPr lang="en-US" i="1">
                                    <a:solidFill>
                                      <a:srgbClr val="FFFF00"/>
                                    </a:solidFill>
                                    <a:latin typeface="Cambria Math" panose="02040503050406030204" pitchFamily="18" charset="0"/>
                                    <a:ea typeface="Cambria Math" panose="02040503050406030204" pitchFamily="18" charset="0"/>
                                  </a:rPr>
                                  <m:t>𝑘</m:t>
                                </m:r>
                              </m:den>
                            </m:f>
                            <m:r>
                              <a:rPr lang="en-US" i="1">
                                <a:solidFill>
                                  <a:srgbClr val="FFFF00"/>
                                </a:solidFill>
                                <a:latin typeface="Cambria Math" panose="02040503050406030204" pitchFamily="18" charset="0"/>
                                <a:ea typeface="Cambria Math" panose="02040503050406030204" pitchFamily="18" charset="0"/>
                              </a:rPr>
                              <m:t> − </m:t>
                            </m:r>
                            <m:sSub>
                              <m:sSubPr>
                                <m:ctrlPr>
                                  <a:rPr lang="en-US" i="1">
                                    <a:solidFill>
                                      <a:srgbClr val="FFFF00"/>
                                    </a:solidFill>
                                    <a:latin typeface="Cambria Math" panose="02040503050406030204" pitchFamily="18" charset="0"/>
                                    <a:ea typeface="Cambria Math" panose="02040503050406030204" pitchFamily="18" charset="0"/>
                                  </a:rPr>
                                </m:ctrlPr>
                              </m:sSubPr>
                              <m:e>
                                <m:r>
                                  <a:rPr lang="en-US" i="1">
                                    <a:solidFill>
                                      <a:srgbClr val="FFFF00"/>
                                    </a:solidFill>
                                    <a:latin typeface="Cambria Math" panose="02040503050406030204" pitchFamily="18" charset="0"/>
                                    <a:ea typeface="Cambria Math" panose="02040503050406030204" pitchFamily="18" charset="0"/>
                                  </a:rPr>
                                  <m:t>𝑚</m:t>
                                </m:r>
                              </m:e>
                              <m:sub>
                                <m:r>
                                  <a:rPr lang="en-US" i="1">
                                    <a:solidFill>
                                      <a:srgbClr val="FFFF00"/>
                                    </a:solidFill>
                                    <a:latin typeface="Cambria Math" panose="02040503050406030204" pitchFamily="18" charset="0"/>
                                    <a:ea typeface="Cambria Math" panose="02040503050406030204" pitchFamily="18" charset="0"/>
                                  </a:rPr>
                                  <m:t>𝑝</m:t>
                                </m:r>
                              </m:sub>
                            </m:sSub>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r>
                              <a:rPr lang="en-US" i="1">
                                <a:solidFill>
                                  <a:srgbClr val="FFFF00"/>
                                </a:solidFill>
                                <a:latin typeface="Cambria Math" panose="02040503050406030204" pitchFamily="18" charset="0"/>
                                <a:ea typeface="Cambria Math" panose="02040503050406030204" pitchFamily="18" charset="0"/>
                              </a:rPr>
                              <m:t>− </m:t>
                            </m:r>
                            <m:r>
                              <a:rPr lang="en-US" i="1">
                                <a:solidFill>
                                  <a:srgbClr val="FFFF00"/>
                                </a:solidFill>
                                <a:latin typeface="Cambria Math" panose="02040503050406030204" pitchFamily="18" charset="0"/>
                                <a:ea typeface="Cambria Math" panose="02040503050406030204" pitchFamily="18" charset="0"/>
                              </a:rPr>
                              <m:t>𝛿</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e>
                        </m:d>
                      </m:oMath>
                    </m:oMathPara>
                  </a14:m>
                  <a:endParaRPr lang="en-US" dirty="0">
                    <a:solidFill>
                      <a:srgbClr val="FFFF00"/>
                    </a:solidFill>
                  </a:endParaRPr>
                </a:p>
              </p:txBody>
            </p:sp>
          </mc:Choice>
          <mc:Fallback xmlns="">
            <p:sp>
              <p:nvSpPr>
                <p:cNvPr id="40" name="Rectangle 39">
                  <a:extLst>
                    <a:ext uri="{FF2B5EF4-FFF2-40B4-BE49-F238E27FC236}">
                      <a16:creationId xmlns:a16="http://schemas.microsoft.com/office/drawing/2014/main" id="{F9163AB2-3AE1-A140-9E7B-91EF1FEF1B55}"/>
                    </a:ext>
                  </a:extLst>
                </p:cNvPr>
                <p:cNvSpPr>
                  <a:spLocks noRot="1" noChangeAspect="1" noMove="1" noResize="1" noEditPoints="1" noAdjustHandles="1" noChangeArrowheads="1" noChangeShapeType="1" noTextEdit="1"/>
                </p:cNvSpPr>
                <p:nvPr/>
              </p:nvSpPr>
              <p:spPr>
                <a:xfrm>
                  <a:off x="5980559" y="1945917"/>
                  <a:ext cx="5721373" cy="657744"/>
                </a:xfrm>
                <a:prstGeom prst="rect">
                  <a:avLst/>
                </a:prstGeom>
                <a:blipFill>
                  <a:blip r:embed="rId5"/>
                  <a:stretch>
                    <a:fillRect/>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DD0A01AC-F778-A548-AF89-DE94058435F6}"/>
              </a:ext>
            </a:extLst>
          </p:cNvPr>
          <p:cNvGrpSpPr/>
          <p:nvPr/>
        </p:nvGrpSpPr>
        <p:grpSpPr>
          <a:xfrm>
            <a:off x="6802758" y="2918662"/>
            <a:ext cx="4888063" cy="944475"/>
            <a:chOff x="5890773" y="3713095"/>
            <a:chExt cx="4888063" cy="944475"/>
          </a:xfrm>
        </p:grpSpPr>
        <p:sp>
          <p:nvSpPr>
            <p:cNvPr id="42" name="Rounded Rectangle 41">
              <a:extLst>
                <a:ext uri="{FF2B5EF4-FFF2-40B4-BE49-F238E27FC236}">
                  <a16:creationId xmlns:a16="http://schemas.microsoft.com/office/drawing/2014/main" id="{EBFABD23-7993-364C-A72A-8B4A28A39270}"/>
                </a:ext>
              </a:extLst>
            </p:cNvPr>
            <p:cNvSpPr/>
            <p:nvPr/>
          </p:nvSpPr>
          <p:spPr>
            <a:xfrm>
              <a:off x="5890773" y="3713095"/>
              <a:ext cx="4888063" cy="944475"/>
            </a:xfrm>
            <a:prstGeom prst="round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6FF311AC-E557-F844-87D1-8C99504A330B}"/>
                    </a:ext>
                  </a:extLst>
                </p:cNvPr>
                <p:cNvSpPr/>
                <p:nvPr/>
              </p:nvSpPr>
              <p:spPr>
                <a:xfrm>
                  <a:off x="6238667" y="4028293"/>
                  <a:ext cx="40491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𝑖</m:t>
                            </m:r>
                          </m:sub>
                        </m:sSub>
                        <m:r>
                          <a:rPr lang="en-US" i="1">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𝑑𝑡</m:t>
                        </m:r>
                        <m:d>
                          <m:dPr>
                            <m:begChr m:val="["/>
                            <m:endChr m:val="]"/>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ea typeface="Cambria Math" panose="02040503050406030204" pitchFamily="18" charset="0"/>
                              </a:rPr>
                              <m:t>𝛾</m:t>
                            </m:r>
                            <m:r>
                              <a:rPr lang="en-US" i="1">
                                <a:solidFill>
                                  <a:srgbClr val="FFFF00"/>
                                </a:solidFill>
                                <a:latin typeface="Cambria Math" panose="02040503050406030204" pitchFamily="18" charset="0"/>
                                <a:ea typeface="Cambria Math" panose="02040503050406030204" pitchFamily="18" charset="0"/>
                              </a:rPr>
                              <m:t>𝛿</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𝑃</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r>
                              <a:rPr lang="en-US" b="0" i="1" smtClean="0">
                                <a:solidFill>
                                  <a:srgbClr val="FFFF00"/>
                                </a:solidFill>
                                <a:latin typeface="Cambria Math" panose="02040503050406030204" pitchFamily="18" charset="0"/>
                              </a:rPr>
                              <m:t> −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𝑚</m:t>
                                </m:r>
                              </m:e>
                              <m:sub>
                                <m:r>
                                  <a:rPr lang="en-US" b="0" i="1" smtClean="0">
                                    <a:solidFill>
                                      <a:srgbClr val="FFFF00"/>
                                    </a:solidFill>
                                    <a:latin typeface="Cambria Math" panose="02040503050406030204" pitchFamily="18" charset="0"/>
                                  </a:rPr>
                                  <m:t>𝑧</m:t>
                                </m:r>
                              </m:sub>
                            </m:sSub>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𝑍</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e>
                        </m:d>
                      </m:oMath>
                    </m:oMathPara>
                  </a14:m>
                  <a:endParaRPr lang="en-US" dirty="0">
                    <a:solidFill>
                      <a:srgbClr val="FFFF00"/>
                    </a:solidFill>
                  </a:endParaRPr>
                </a:p>
              </p:txBody>
            </p:sp>
          </mc:Choice>
          <mc:Fallback xmlns="">
            <p:sp>
              <p:nvSpPr>
                <p:cNvPr id="43" name="Rectangle 42">
                  <a:extLst>
                    <a:ext uri="{FF2B5EF4-FFF2-40B4-BE49-F238E27FC236}">
                      <a16:creationId xmlns:a16="http://schemas.microsoft.com/office/drawing/2014/main" id="{6FF311AC-E557-F844-87D1-8C99504A330B}"/>
                    </a:ext>
                  </a:extLst>
                </p:cNvPr>
                <p:cNvSpPr>
                  <a:spLocks noRot="1" noChangeAspect="1" noMove="1" noResize="1" noEditPoints="1" noAdjustHandles="1" noChangeArrowheads="1" noChangeShapeType="1" noTextEdit="1"/>
                </p:cNvSpPr>
                <p:nvPr/>
              </p:nvSpPr>
              <p:spPr>
                <a:xfrm>
                  <a:off x="6238667" y="4028293"/>
                  <a:ext cx="4049122" cy="369332"/>
                </a:xfrm>
                <a:prstGeom prst="rect">
                  <a:avLst/>
                </a:prstGeom>
                <a:blipFill>
                  <a:blip r:embed="rId6"/>
                  <a:stretch>
                    <a:fillRect b="-13333"/>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FCBDE60E-81C8-3B4C-B502-5AE164B39B34}"/>
              </a:ext>
            </a:extLst>
          </p:cNvPr>
          <p:cNvGrpSpPr/>
          <p:nvPr/>
        </p:nvGrpSpPr>
        <p:grpSpPr>
          <a:xfrm>
            <a:off x="3621104" y="5774475"/>
            <a:ext cx="8572603" cy="1013668"/>
            <a:chOff x="3620197" y="5930564"/>
            <a:chExt cx="8979392" cy="944476"/>
          </a:xfrm>
        </p:grpSpPr>
        <p:sp>
          <p:nvSpPr>
            <p:cNvPr id="46" name="Rounded Rectangle 45">
              <a:extLst>
                <a:ext uri="{FF2B5EF4-FFF2-40B4-BE49-F238E27FC236}">
                  <a16:creationId xmlns:a16="http://schemas.microsoft.com/office/drawing/2014/main" id="{0DCC3915-CD4C-EE4D-98EB-0F3603AD2557}"/>
                </a:ext>
              </a:extLst>
            </p:cNvPr>
            <p:cNvSpPr/>
            <p:nvPr/>
          </p:nvSpPr>
          <p:spPr>
            <a:xfrm>
              <a:off x="3620197" y="5930564"/>
              <a:ext cx="8842002" cy="944476"/>
            </a:xfrm>
            <a:prstGeom prst="round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6DE4B9F3-214D-6842-AD24-619DC390471A}"/>
                    </a:ext>
                  </a:extLst>
                </p:cNvPr>
                <p:cNvSpPr/>
                <p:nvPr/>
              </p:nvSpPr>
              <p:spPr>
                <a:xfrm>
                  <a:off x="3620197" y="6056891"/>
                  <a:ext cx="8979392" cy="61284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𝑁</m:t>
                            </m:r>
                          </m:e>
                          <m:sub>
                            <m:r>
                              <a:rPr lang="en-US" b="0" i="1" smtClean="0">
                                <a:solidFill>
                                  <a:srgbClr val="FFFF00"/>
                                </a:solidFill>
                                <a:latin typeface="Cambria Math" panose="02040503050406030204" pitchFamily="18" charset="0"/>
                              </a:rPr>
                              <m:t>𝑖</m:t>
                            </m:r>
                          </m:sub>
                        </m:sSub>
                        <m:r>
                          <a:rPr lang="en-US" i="1">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𝑁</m:t>
                            </m:r>
                          </m:e>
                          <m:sub>
                            <m:r>
                              <a:rPr lang="en-US" b="0" i="1" smtClean="0">
                                <a:solidFill>
                                  <a:srgbClr val="FFFF00"/>
                                </a:solidFill>
                                <a:latin typeface="Cambria Math" panose="02040503050406030204" pitchFamily="18" charset="0"/>
                              </a:rPr>
                              <m:t>𝑖</m:t>
                            </m:r>
                            <m:r>
                              <a:rPr lang="en-US" b="0" i="1" smtClean="0">
                                <a:solidFill>
                                  <a:srgbClr val="FFFF00"/>
                                </a:solidFill>
                                <a:latin typeface="Cambria Math" panose="02040503050406030204" pitchFamily="18" charset="0"/>
                              </a:rPr>
                              <m:t>−1</m:t>
                            </m:r>
                          </m:sub>
                        </m:sSub>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𝑑𝑡</m:t>
                        </m:r>
                        <m:r>
                          <a:rPr lang="en-US" b="0" i="1" smtClean="0">
                            <a:solidFill>
                              <a:srgbClr val="FFFF00"/>
                            </a:solidFill>
                            <a:latin typeface="Cambria Math" panose="02040503050406030204" pitchFamily="18" charset="0"/>
                          </a:rPr>
                          <m:t> </m:t>
                        </m:r>
                        <m:d>
                          <m:dPr>
                            <m:begChr m:val="["/>
                            <m:endChr m:val="]"/>
                            <m:ctrlPr>
                              <a:rPr lang="en-US" b="0" i="1" smtClean="0">
                                <a:solidFill>
                                  <a:srgbClr val="FFFF00"/>
                                </a:solidFill>
                                <a:latin typeface="Cambria Math" panose="02040503050406030204" pitchFamily="18" charset="0"/>
                              </a:rPr>
                            </m:ctrlPr>
                          </m:dPr>
                          <m:e>
                            <m:r>
                              <a:rPr lang="en-US" i="1" smtClean="0">
                                <a:solidFill>
                                  <a:srgbClr val="FFFF00"/>
                                </a:solidFill>
                                <a:latin typeface="Cambria Math" panose="02040503050406030204" pitchFamily="18" charset="0"/>
                              </a:rPr>
                              <m:t>𝑑</m:t>
                            </m:r>
                            <m:d>
                              <m:dPr>
                                <m:ctrlPr>
                                  <a:rPr lang="en-US" i="1" smtClean="0">
                                    <a:solidFill>
                                      <a:srgbClr val="FFFF00"/>
                                    </a:solidFill>
                                    <a:latin typeface="Cambria Math" panose="02040503050406030204" pitchFamily="18" charset="0"/>
                                  </a:rPr>
                                </m:ctrlPr>
                              </m:dPr>
                              <m:e>
                                <m:sSub>
                                  <m:sSubPr>
                                    <m:ctrlPr>
                                      <a:rPr lang="en-US" i="1">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𝑁</m:t>
                                    </m:r>
                                  </m:e>
                                  <m:sub>
                                    <m:r>
                                      <a:rPr lang="en-US" i="1">
                                        <a:solidFill>
                                          <a:srgbClr val="FFFF00"/>
                                        </a:solidFill>
                                        <a:latin typeface="Cambria Math" panose="02040503050406030204" pitchFamily="18" charset="0"/>
                                      </a:rPr>
                                      <m:t>0</m:t>
                                    </m:r>
                                  </m:sub>
                                </m:sSub>
                                <m:r>
                                  <a:rPr lang="en-US" i="1">
                                    <a:solidFill>
                                      <a:srgbClr val="FFFF00"/>
                                    </a:solidFill>
                                    <a:latin typeface="Cambria Math" panose="02040503050406030204" pitchFamily="18" charset="0"/>
                                  </a:rPr>
                                  <m:t>−</m:t>
                                </m:r>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𝑖</m:t>
                                    </m:r>
                                    <m:r>
                                      <a:rPr lang="en-US" b="0" i="1" smtClean="0">
                                        <a:solidFill>
                                          <a:srgbClr val="FFFF00"/>
                                        </a:solidFill>
                                        <a:latin typeface="Cambria Math" panose="02040503050406030204" pitchFamily="18" charset="0"/>
                                        <a:ea typeface="Cambria Math" panose="02040503050406030204" pitchFamily="18" charset="0"/>
                                      </a:rPr>
                                      <m:t>−1</m:t>
                                    </m:r>
                                  </m:sub>
                                </m:sSub>
                              </m:e>
                            </m:d>
                            <m:r>
                              <a:rPr lang="en-US" i="1">
                                <a:solidFill>
                                  <a:srgbClr val="FFFF00"/>
                                </a:solidFill>
                                <a:latin typeface="Cambria Math" panose="02040503050406030204" pitchFamily="18" charset="0"/>
                              </a:rPr>
                              <m:t>−</m:t>
                            </m:r>
                            <m:r>
                              <a:rPr lang="en-US" i="1">
                                <a:solidFill>
                                  <a:srgbClr val="FFFF00"/>
                                </a:solidFill>
                                <a:latin typeface="Cambria Math" panose="02040503050406030204" pitchFamily="18" charset="0"/>
                                <a:ea typeface="Cambria Math" panose="02040503050406030204" pitchFamily="18" charset="0"/>
                              </a:rPr>
                              <m:t>𝜇</m:t>
                            </m:r>
                            <m:f>
                              <m:fPr>
                                <m:ctrlPr>
                                  <a:rPr lang="en-US" i="1">
                                    <a:solidFill>
                                      <a:srgbClr val="FFFF00"/>
                                    </a:solidFill>
                                    <a:latin typeface="Cambria Math" panose="02040503050406030204" pitchFamily="18" charset="0"/>
                                    <a:ea typeface="Cambria Math" panose="02040503050406030204" pitchFamily="18" charset="0"/>
                                  </a:rPr>
                                </m:ctrlPr>
                              </m:fPr>
                              <m:num>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𝑖</m:t>
                                    </m:r>
                                    <m:r>
                                      <a:rPr lang="en-US" b="0" i="1" smtClean="0">
                                        <a:solidFill>
                                          <a:srgbClr val="FFFF00"/>
                                        </a:solidFill>
                                        <a:latin typeface="Cambria Math" panose="02040503050406030204" pitchFamily="18" charset="0"/>
                                        <a:ea typeface="Cambria Math" panose="02040503050406030204" pitchFamily="18" charset="0"/>
                                      </a:rPr>
                                      <m:t>−1</m:t>
                                    </m:r>
                                  </m:sub>
                                </m:sSub>
                              </m:num>
                              <m:den>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𝑁</m:t>
                                    </m:r>
                                  </m:e>
                                  <m:sub>
                                    <m:r>
                                      <a:rPr lang="en-US" b="0" i="1" smtClean="0">
                                        <a:solidFill>
                                          <a:srgbClr val="FFFF00"/>
                                        </a:solidFill>
                                        <a:latin typeface="Cambria Math" panose="02040503050406030204" pitchFamily="18" charset="0"/>
                                        <a:ea typeface="Cambria Math" panose="02040503050406030204" pitchFamily="18" charset="0"/>
                                      </a:rPr>
                                      <m:t>𝑖</m:t>
                                    </m:r>
                                    <m:r>
                                      <a:rPr lang="en-US" b="0" i="1" smtClean="0">
                                        <a:solidFill>
                                          <a:srgbClr val="FFFF00"/>
                                        </a:solidFill>
                                        <a:latin typeface="Cambria Math" panose="02040503050406030204" pitchFamily="18" charset="0"/>
                                        <a:ea typeface="Cambria Math" panose="02040503050406030204" pitchFamily="18" charset="0"/>
                                      </a:rPr>
                                      <m:t>−1</m:t>
                                    </m:r>
                                  </m:sub>
                                </m:sSub>
                                <m:r>
                                  <a:rPr lang="en-US" i="1">
                                    <a:solidFill>
                                      <a:srgbClr val="FFFF00"/>
                                    </a:solidFill>
                                    <a:latin typeface="Cambria Math" panose="02040503050406030204" pitchFamily="18" charset="0"/>
                                    <a:ea typeface="Cambria Math" panose="02040503050406030204" pitchFamily="18" charset="0"/>
                                  </a:rPr>
                                  <m:t>+</m:t>
                                </m:r>
                                <m:r>
                                  <a:rPr lang="en-US" i="1">
                                    <a:solidFill>
                                      <a:srgbClr val="FFFF00"/>
                                    </a:solidFill>
                                    <a:latin typeface="Cambria Math" panose="02040503050406030204" pitchFamily="18" charset="0"/>
                                    <a:ea typeface="Cambria Math" panose="02040503050406030204" pitchFamily="18" charset="0"/>
                                  </a:rPr>
                                  <m:t>𝑘</m:t>
                                </m:r>
                              </m:den>
                            </m:f>
                            <m:r>
                              <a:rPr lang="en-US" i="1">
                                <a:solidFill>
                                  <a:srgbClr val="FFFF00"/>
                                </a:solidFill>
                                <a:latin typeface="Cambria Math" panose="02040503050406030204" pitchFamily="18" charset="0"/>
                                <a:ea typeface="Cambria Math" panose="02040503050406030204" pitchFamily="18" charset="0"/>
                              </a:rPr>
                              <m:t>+</m:t>
                            </m:r>
                            <m:d>
                              <m:dPr>
                                <m:ctrlPr>
                                  <a:rPr lang="en-US" i="1">
                                    <a:solidFill>
                                      <a:srgbClr val="FFFF00"/>
                                    </a:solidFill>
                                    <a:latin typeface="Cambria Math" panose="02040503050406030204" pitchFamily="18" charset="0"/>
                                    <a:ea typeface="Cambria Math" panose="02040503050406030204" pitchFamily="18" charset="0"/>
                                  </a:rPr>
                                </m:ctrlPr>
                              </m:dPr>
                              <m:e>
                                <m:r>
                                  <a:rPr lang="en-US" i="1">
                                    <a:solidFill>
                                      <a:srgbClr val="FFFF00"/>
                                    </a:solidFill>
                                    <a:latin typeface="Cambria Math" panose="02040503050406030204" pitchFamily="18" charset="0"/>
                                    <a:ea typeface="Cambria Math" panose="02040503050406030204" pitchFamily="18" charset="0"/>
                                  </a:rPr>
                                  <m:t>1−</m:t>
                                </m:r>
                                <m:r>
                                  <a:rPr lang="en-US" i="1">
                                    <a:solidFill>
                                      <a:srgbClr val="FFFF00"/>
                                    </a:solidFill>
                                    <a:latin typeface="Cambria Math" panose="02040503050406030204" pitchFamily="18" charset="0"/>
                                    <a:ea typeface="Cambria Math" panose="02040503050406030204" pitchFamily="18" charset="0"/>
                                  </a:rPr>
                                  <m:t>𝛾</m:t>
                                </m:r>
                              </m:e>
                            </m:d>
                            <m:r>
                              <a:rPr lang="en-US" i="1">
                                <a:solidFill>
                                  <a:srgbClr val="FFFF00"/>
                                </a:solidFill>
                                <a:latin typeface="Cambria Math" panose="02040503050406030204" pitchFamily="18" charset="0"/>
                                <a:ea typeface="Cambria Math" panose="02040503050406030204" pitchFamily="18" charset="0"/>
                              </a:rPr>
                              <m:t>𝛿</m:t>
                            </m:r>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𝑃</m:t>
                                </m:r>
                              </m:e>
                              <m:sub>
                                <m:r>
                                  <a:rPr lang="en-US" b="0" i="1" smtClean="0">
                                    <a:solidFill>
                                      <a:srgbClr val="FFFF00"/>
                                    </a:solidFill>
                                    <a:latin typeface="Cambria Math" panose="02040503050406030204" pitchFamily="18" charset="0"/>
                                    <a:ea typeface="Cambria Math" panose="02040503050406030204" pitchFamily="18" charset="0"/>
                                  </a:rPr>
                                  <m:t>𝑖</m:t>
                                </m:r>
                                <m:r>
                                  <a:rPr lang="en-US" b="0" i="1" smtClean="0">
                                    <a:solidFill>
                                      <a:srgbClr val="FFFF00"/>
                                    </a:solidFill>
                                    <a:latin typeface="Cambria Math" panose="02040503050406030204" pitchFamily="18" charset="0"/>
                                    <a:ea typeface="Cambria Math" panose="02040503050406030204" pitchFamily="18" charset="0"/>
                                  </a:rPr>
                                  <m:t>−1</m:t>
                                </m:r>
                              </m:sub>
                            </m:sSub>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𝑍</m:t>
                                </m:r>
                              </m:e>
                              <m:sub>
                                <m:r>
                                  <a:rPr lang="en-US" b="0" i="1" smtClean="0">
                                    <a:solidFill>
                                      <a:srgbClr val="FFFF00"/>
                                    </a:solidFill>
                                    <a:latin typeface="Cambria Math" panose="02040503050406030204" pitchFamily="18" charset="0"/>
                                    <a:ea typeface="Cambria Math" panose="02040503050406030204" pitchFamily="18" charset="0"/>
                                  </a:rPr>
                                  <m:t>𝑖</m:t>
                                </m:r>
                                <m:r>
                                  <a:rPr lang="en-US" b="0" i="1" smtClean="0">
                                    <a:solidFill>
                                      <a:srgbClr val="FFFF00"/>
                                    </a:solidFill>
                                    <a:latin typeface="Cambria Math" panose="02040503050406030204" pitchFamily="18" charset="0"/>
                                    <a:ea typeface="Cambria Math" panose="02040503050406030204" pitchFamily="18" charset="0"/>
                                  </a:rPr>
                                  <m:t>−1</m:t>
                                </m:r>
                              </m:sub>
                            </m:sSub>
                            <m:r>
                              <a:rPr lang="en-US" i="1">
                                <a:solidFill>
                                  <a:srgbClr val="FFFF00"/>
                                </a:solidFill>
                                <a:latin typeface="Cambria Math" panose="02040503050406030204" pitchFamily="18" charset="0"/>
                                <a:ea typeface="Cambria Math" panose="02040503050406030204" pitchFamily="18" charset="0"/>
                              </a:rPr>
                              <m:t>+</m:t>
                            </m:r>
                            <m:sSub>
                              <m:sSubPr>
                                <m:ctrlPr>
                                  <a:rPr lang="en-US" i="1">
                                    <a:solidFill>
                                      <a:srgbClr val="FFFF00"/>
                                    </a:solidFill>
                                    <a:latin typeface="Cambria Math" panose="02040503050406030204" pitchFamily="18" charset="0"/>
                                    <a:ea typeface="Cambria Math" panose="02040503050406030204" pitchFamily="18" charset="0"/>
                                  </a:rPr>
                                </m:ctrlPr>
                              </m:sSubPr>
                              <m:e>
                                <m:r>
                                  <a:rPr lang="en-US" i="1">
                                    <a:solidFill>
                                      <a:srgbClr val="FFFF00"/>
                                    </a:solidFill>
                                    <a:latin typeface="Cambria Math" panose="02040503050406030204" pitchFamily="18" charset="0"/>
                                    <a:ea typeface="Cambria Math" panose="02040503050406030204" pitchFamily="18" charset="0"/>
                                  </a:rPr>
                                  <m:t>𝑚</m:t>
                                </m:r>
                              </m:e>
                              <m:sub>
                                <m:r>
                                  <a:rPr lang="en-US" i="1">
                                    <a:solidFill>
                                      <a:srgbClr val="FFFF00"/>
                                    </a:solidFill>
                                    <a:latin typeface="Cambria Math" panose="02040503050406030204" pitchFamily="18" charset="0"/>
                                    <a:ea typeface="Cambria Math" panose="02040503050406030204" pitchFamily="18" charset="0"/>
                                  </a:rPr>
                                  <m:t>𝑝</m:t>
                                </m:r>
                              </m:sub>
                            </m:sSub>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𝑃</m:t>
                                </m:r>
                              </m:e>
                              <m:sub>
                                <m:r>
                                  <a:rPr lang="en-US" b="0" i="1" smtClean="0">
                                    <a:solidFill>
                                      <a:srgbClr val="FFFF00"/>
                                    </a:solidFill>
                                    <a:latin typeface="Cambria Math" panose="02040503050406030204" pitchFamily="18" charset="0"/>
                                    <a:ea typeface="Cambria Math" panose="02040503050406030204" pitchFamily="18" charset="0"/>
                                  </a:rPr>
                                  <m:t>𝑖</m:t>
                                </m:r>
                                <m:r>
                                  <a:rPr lang="en-US" b="0" i="1" smtClean="0">
                                    <a:solidFill>
                                      <a:srgbClr val="FFFF00"/>
                                    </a:solidFill>
                                    <a:latin typeface="Cambria Math" panose="02040503050406030204" pitchFamily="18" charset="0"/>
                                    <a:ea typeface="Cambria Math" panose="02040503050406030204" pitchFamily="18" charset="0"/>
                                  </a:rPr>
                                  <m:t>−1</m:t>
                                </m:r>
                              </m:sub>
                            </m:sSub>
                            <m:r>
                              <a:rPr lang="en-US" i="1">
                                <a:solidFill>
                                  <a:srgbClr val="FFFF00"/>
                                </a:solidFill>
                                <a:latin typeface="Cambria Math" panose="02040503050406030204" pitchFamily="18" charset="0"/>
                                <a:ea typeface="Cambria Math" panose="02040503050406030204" pitchFamily="18" charset="0"/>
                              </a:rPr>
                              <m:t>+</m:t>
                            </m:r>
                            <m:sSub>
                              <m:sSubPr>
                                <m:ctrlPr>
                                  <a:rPr lang="en-US" i="1">
                                    <a:solidFill>
                                      <a:srgbClr val="FFFF00"/>
                                    </a:solidFill>
                                    <a:latin typeface="Cambria Math" panose="02040503050406030204" pitchFamily="18" charset="0"/>
                                    <a:ea typeface="Cambria Math" panose="02040503050406030204" pitchFamily="18" charset="0"/>
                                  </a:rPr>
                                </m:ctrlPr>
                              </m:sSubPr>
                              <m:e>
                                <m:r>
                                  <a:rPr lang="en-US" i="1">
                                    <a:solidFill>
                                      <a:srgbClr val="FFFF00"/>
                                    </a:solidFill>
                                    <a:latin typeface="Cambria Math" panose="02040503050406030204" pitchFamily="18" charset="0"/>
                                    <a:ea typeface="Cambria Math" panose="02040503050406030204" pitchFamily="18" charset="0"/>
                                  </a:rPr>
                                  <m:t>𝑚</m:t>
                                </m:r>
                              </m:e>
                              <m:sub>
                                <m:r>
                                  <a:rPr lang="en-US" i="1">
                                    <a:solidFill>
                                      <a:srgbClr val="FFFF00"/>
                                    </a:solidFill>
                                    <a:latin typeface="Cambria Math" panose="02040503050406030204" pitchFamily="18" charset="0"/>
                                    <a:ea typeface="Cambria Math" panose="02040503050406030204" pitchFamily="18" charset="0"/>
                                  </a:rPr>
                                  <m:t>𝑧</m:t>
                                </m:r>
                              </m:sub>
                            </m:sSub>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b="0" i="1" smtClean="0">
                                    <a:solidFill>
                                      <a:srgbClr val="FFFF00"/>
                                    </a:solidFill>
                                    <a:latin typeface="Cambria Math" panose="02040503050406030204" pitchFamily="18" charset="0"/>
                                    <a:ea typeface="Cambria Math" panose="02040503050406030204" pitchFamily="18" charset="0"/>
                                  </a:rPr>
                                  <m:t>𝑍</m:t>
                                </m:r>
                              </m:e>
                              <m:sub>
                                <m:r>
                                  <a:rPr lang="en-US" b="0" i="1" smtClean="0">
                                    <a:solidFill>
                                      <a:srgbClr val="FFFF00"/>
                                    </a:solidFill>
                                    <a:latin typeface="Cambria Math" panose="02040503050406030204" pitchFamily="18" charset="0"/>
                                    <a:ea typeface="Cambria Math" panose="02040503050406030204" pitchFamily="18" charset="0"/>
                                  </a:rPr>
                                  <m:t>𝑖</m:t>
                                </m:r>
                                <m:r>
                                  <a:rPr lang="en-US" b="0" i="1" smtClean="0">
                                    <a:solidFill>
                                      <a:srgbClr val="FFFF00"/>
                                    </a:solidFill>
                                    <a:latin typeface="Cambria Math" panose="02040503050406030204" pitchFamily="18" charset="0"/>
                                    <a:ea typeface="Cambria Math" panose="02040503050406030204" pitchFamily="18" charset="0"/>
                                  </a:rPr>
                                  <m:t>−1</m:t>
                                </m:r>
                              </m:sub>
                            </m:sSub>
                          </m:e>
                        </m:d>
                      </m:oMath>
                    </m:oMathPara>
                  </a14:m>
                  <a:endParaRPr lang="en-US" dirty="0">
                    <a:solidFill>
                      <a:srgbClr val="FFFF00"/>
                    </a:solidFill>
                  </a:endParaRPr>
                </a:p>
              </p:txBody>
            </p:sp>
          </mc:Choice>
          <mc:Fallback xmlns="">
            <p:sp>
              <p:nvSpPr>
                <p:cNvPr id="47" name="Rectangle 46">
                  <a:extLst>
                    <a:ext uri="{FF2B5EF4-FFF2-40B4-BE49-F238E27FC236}">
                      <a16:creationId xmlns:a16="http://schemas.microsoft.com/office/drawing/2014/main" id="{6DE4B9F3-214D-6842-AD24-619DC390471A}"/>
                    </a:ext>
                  </a:extLst>
                </p:cNvPr>
                <p:cNvSpPr>
                  <a:spLocks noRot="1" noChangeAspect="1" noMove="1" noResize="1" noEditPoints="1" noAdjustHandles="1" noChangeArrowheads="1" noChangeShapeType="1" noTextEdit="1"/>
                </p:cNvSpPr>
                <p:nvPr/>
              </p:nvSpPr>
              <p:spPr>
                <a:xfrm>
                  <a:off x="3620197" y="6056891"/>
                  <a:ext cx="8979392" cy="612847"/>
                </a:xfrm>
                <a:prstGeom prst="rect">
                  <a:avLst/>
                </a:prstGeom>
                <a:blipFill>
                  <a:blip r:embed="rId7"/>
                  <a:stretch>
                    <a:fillRect b="-1923"/>
                  </a:stretch>
                </a:blipFill>
              </p:spPr>
              <p:txBody>
                <a:bodyPr/>
                <a:lstStyle/>
                <a:p>
                  <a:r>
                    <a:rPr lang="en-US">
                      <a:noFill/>
                    </a:rPr>
                    <a:t> </a:t>
                  </a:r>
                </a:p>
              </p:txBody>
            </p:sp>
          </mc:Fallback>
        </mc:AlternateContent>
      </p:grpSp>
    </p:spTree>
    <p:extLst>
      <p:ext uri="{BB962C8B-B14F-4D97-AF65-F5344CB8AC3E}">
        <p14:creationId xmlns:p14="http://schemas.microsoft.com/office/powerpoint/2010/main" val="1557764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6B17B117-9777-4C41-A87B-DCE20E9A0343}"/>
              </a:ext>
            </a:extLst>
          </p:cNvPr>
          <p:cNvSpPr/>
          <p:nvPr/>
        </p:nvSpPr>
        <p:spPr>
          <a:xfrm>
            <a:off x="114300" y="3704647"/>
            <a:ext cx="11963400" cy="657744"/>
          </a:xfrm>
          <a:prstGeom prst="roundRect">
            <a:avLst/>
          </a:prstGeom>
          <a:solidFill>
            <a:srgbClr val="5507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E9421DA-2AE8-1C46-AB7D-AEE535B6DCF6}"/>
              </a:ext>
            </a:extLst>
          </p:cNvPr>
          <p:cNvSpPr txBox="1"/>
          <p:nvPr/>
        </p:nvSpPr>
        <p:spPr>
          <a:xfrm>
            <a:off x="228600" y="125730"/>
            <a:ext cx="11450782" cy="369332"/>
          </a:xfrm>
          <a:prstGeom prst="rect">
            <a:avLst/>
          </a:prstGeom>
          <a:noFill/>
        </p:spPr>
        <p:txBody>
          <a:bodyPr wrap="square" rtlCol="0">
            <a:spAutoFit/>
          </a:bodyPr>
          <a:lstStyle/>
          <a:p>
            <a:r>
              <a:rPr lang="en-US" u="sng" dirty="0"/>
              <a:t>Step 4: Write out the code into R – Step 1 write the equations in a loop through time (</a:t>
            </a:r>
            <a:r>
              <a:rPr lang="en-US" u="sng" dirty="0" err="1"/>
              <a:t>i</a:t>
            </a:r>
            <a:r>
              <a:rPr lang="en-US" u="sng" dirty="0"/>
              <a:t>)</a:t>
            </a:r>
          </a:p>
        </p:txBody>
      </p:sp>
      <p:grpSp>
        <p:nvGrpSpPr>
          <p:cNvPr id="12" name="Group 11">
            <a:extLst>
              <a:ext uri="{FF2B5EF4-FFF2-40B4-BE49-F238E27FC236}">
                <a16:creationId xmlns:a16="http://schemas.microsoft.com/office/drawing/2014/main" id="{0CF0C847-F2C6-444F-A592-FC39E38147B8}"/>
              </a:ext>
            </a:extLst>
          </p:cNvPr>
          <p:cNvGrpSpPr/>
          <p:nvPr/>
        </p:nvGrpSpPr>
        <p:grpSpPr>
          <a:xfrm>
            <a:off x="228600" y="1378759"/>
            <a:ext cx="11861922" cy="1212042"/>
            <a:chOff x="1780678" y="5913525"/>
            <a:chExt cx="12424795" cy="1129309"/>
          </a:xfrm>
        </p:grpSpPr>
        <p:sp>
          <p:nvSpPr>
            <p:cNvPr id="13" name="Rounded Rectangle 12">
              <a:extLst>
                <a:ext uri="{FF2B5EF4-FFF2-40B4-BE49-F238E27FC236}">
                  <a16:creationId xmlns:a16="http://schemas.microsoft.com/office/drawing/2014/main" id="{FD8613BD-A4D6-0640-934A-35CE7AC55AC2}"/>
                </a:ext>
              </a:extLst>
            </p:cNvPr>
            <p:cNvSpPr/>
            <p:nvPr/>
          </p:nvSpPr>
          <p:spPr>
            <a:xfrm>
              <a:off x="1780678" y="5913525"/>
              <a:ext cx="12382339" cy="1129309"/>
            </a:xfrm>
            <a:prstGeom prst="round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471F136-D008-6044-80D9-99E33A5071AE}"/>
                    </a:ext>
                  </a:extLst>
                </p:cNvPr>
                <p:cNvSpPr/>
                <p:nvPr/>
              </p:nvSpPr>
              <p:spPr>
                <a:xfrm>
                  <a:off x="1828923" y="6069325"/>
                  <a:ext cx="12376550" cy="81770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2500" i="1" smtClean="0">
                                <a:solidFill>
                                  <a:srgbClr val="FFFF00"/>
                                </a:solidFill>
                                <a:latin typeface="Cambria Math" panose="02040503050406030204" pitchFamily="18" charset="0"/>
                              </a:rPr>
                            </m:ctrlPr>
                          </m:sSubPr>
                          <m:e>
                            <m:r>
                              <a:rPr lang="en-US" sz="2500" b="0" i="1" smtClean="0">
                                <a:solidFill>
                                  <a:srgbClr val="FFFF00"/>
                                </a:solidFill>
                                <a:latin typeface="Cambria Math" panose="02040503050406030204" pitchFamily="18" charset="0"/>
                              </a:rPr>
                              <m:t>𝑁</m:t>
                            </m:r>
                          </m:e>
                          <m:sub>
                            <m:r>
                              <a:rPr lang="en-US" sz="2500" b="0" i="1" smtClean="0">
                                <a:solidFill>
                                  <a:srgbClr val="FFFF00"/>
                                </a:solidFill>
                                <a:latin typeface="Cambria Math" panose="02040503050406030204" pitchFamily="18" charset="0"/>
                              </a:rPr>
                              <m:t>𝑖</m:t>
                            </m:r>
                          </m:sub>
                        </m:sSub>
                        <m:r>
                          <a:rPr lang="en-US" sz="2500" i="1">
                            <a:solidFill>
                              <a:srgbClr val="FFFF00"/>
                            </a:solidFill>
                            <a:latin typeface="Cambria Math" panose="02040503050406030204" pitchFamily="18" charset="0"/>
                          </a:rPr>
                          <m:t>=</m:t>
                        </m:r>
                        <m:sSub>
                          <m:sSubPr>
                            <m:ctrlPr>
                              <a:rPr lang="en-US" sz="2500" i="1" smtClean="0">
                                <a:solidFill>
                                  <a:srgbClr val="FFFF00"/>
                                </a:solidFill>
                                <a:latin typeface="Cambria Math" panose="02040503050406030204" pitchFamily="18" charset="0"/>
                              </a:rPr>
                            </m:ctrlPr>
                          </m:sSubPr>
                          <m:e>
                            <m:r>
                              <a:rPr lang="en-US" sz="2500" b="0" i="1" smtClean="0">
                                <a:solidFill>
                                  <a:srgbClr val="FFFF00"/>
                                </a:solidFill>
                                <a:latin typeface="Cambria Math" panose="02040503050406030204" pitchFamily="18" charset="0"/>
                              </a:rPr>
                              <m:t>𝑁</m:t>
                            </m:r>
                          </m:e>
                          <m:sub>
                            <m:r>
                              <a:rPr lang="en-US" sz="2500" b="0" i="1" smtClean="0">
                                <a:solidFill>
                                  <a:srgbClr val="FFFF00"/>
                                </a:solidFill>
                                <a:latin typeface="Cambria Math" panose="02040503050406030204" pitchFamily="18" charset="0"/>
                              </a:rPr>
                              <m:t>𝑖</m:t>
                            </m:r>
                            <m:r>
                              <a:rPr lang="en-US" sz="2500" b="0" i="1" smtClean="0">
                                <a:solidFill>
                                  <a:srgbClr val="FFFF00"/>
                                </a:solidFill>
                                <a:latin typeface="Cambria Math" panose="02040503050406030204" pitchFamily="18" charset="0"/>
                              </a:rPr>
                              <m:t>−1</m:t>
                            </m:r>
                          </m:sub>
                        </m:sSub>
                        <m:r>
                          <a:rPr lang="en-US" sz="2500" b="0" i="1" smtClean="0">
                            <a:solidFill>
                              <a:srgbClr val="FFFF00"/>
                            </a:solidFill>
                            <a:latin typeface="Cambria Math" panose="02040503050406030204" pitchFamily="18" charset="0"/>
                          </a:rPr>
                          <m:t>+</m:t>
                        </m:r>
                        <m:r>
                          <a:rPr lang="en-US" sz="2500" b="0" i="1" smtClean="0">
                            <a:solidFill>
                              <a:srgbClr val="FFFF00"/>
                            </a:solidFill>
                            <a:latin typeface="Cambria Math" panose="02040503050406030204" pitchFamily="18" charset="0"/>
                          </a:rPr>
                          <m:t>𝑑𝑡</m:t>
                        </m:r>
                        <m:r>
                          <a:rPr lang="en-US" sz="2500" b="0" i="1" smtClean="0">
                            <a:solidFill>
                              <a:srgbClr val="FFFF00"/>
                            </a:solidFill>
                            <a:latin typeface="Cambria Math" panose="02040503050406030204" pitchFamily="18" charset="0"/>
                          </a:rPr>
                          <m:t> </m:t>
                        </m:r>
                        <m:d>
                          <m:dPr>
                            <m:begChr m:val="["/>
                            <m:endChr m:val="]"/>
                            <m:ctrlPr>
                              <a:rPr lang="en-US" sz="2500" b="0" i="1" smtClean="0">
                                <a:solidFill>
                                  <a:srgbClr val="FFFF00"/>
                                </a:solidFill>
                                <a:latin typeface="Cambria Math" panose="02040503050406030204" pitchFamily="18" charset="0"/>
                              </a:rPr>
                            </m:ctrlPr>
                          </m:dPr>
                          <m:e>
                            <m:r>
                              <a:rPr lang="en-US" sz="2500" i="1" smtClean="0">
                                <a:solidFill>
                                  <a:srgbClr val="FFFF00"/>
                                </a:solidFill>
                                <a:latin typeface="Cambria Math" panose="02040503050406030204" pitchFamily="18" charset="0"/>
                              </a:rPr>
                              <m:t>𝑑</m:t>
                            </m:r>
                            <m:d>
                              <m:dPr>
                                <m:ctrlPr>
                                  <a:rPr lang="en-US" sz="2500" i="1" smtClean="0">
                                    <a:solidFill>
                                      <a:srgbClr val="FFFF00"/>
                                    </a:solidFill>
                                    <a:latin typeface="Cambria Math" panose="02040503050406030204" pitchFamily="18" charset="0"/>
                                  </a:rPr>
                                </m:ctrlPr>
                              </m:dPr>
                              <m:e>
                                <m:sSub>
                                  <m:sSubPr>
                                    <m:ctrlPr>
                                      <a:rPr lang="en-US" sz="2500" i="1">
                                        <a:solidFill>
                                          <a:srgbClr val="FFFF00"/>
                                        </a:solidFill>
                                        <a:latin typeface="Cambria Math" panose="02040503050406030204" pitchFamily="18" charset="0"/>
                                      </a:rPr>
                                    </m:ctrlPr>
                                  </m:sSubPr>
                                  <m:e>
                                    <m:r>
                                      <a:rPr lang="en-US" sz="2500" b="0" i="1" smtClean="0">
                                        <a:solidFill>
                                          <a:srgbClr val="FFFF00"/>
                                        </a:solidFill>
                                        <a:latin typeface="Cambria Math" panose="02040503050406030204" pitchFamily="18" charset="0"/>
                                      </a:rPr>
                                      <m:t>𝑁</m:t>
                                    </m:r>
                                  </m:e>
                                  <m:sub>
                                    <m:r>
                                      <a:rPr lang="en-US" sz="2500" i="1">
                                        <a:solidFill>
                                          <a:srgbClr val="FFFF00"/>
                                        </a:solidFill>
                                        <a:latin typeface="Cambria Math" panose="02040503050406030204" pitchFamily="18" charset="0"/>
                                      </a:rPr>
                                      <m:t>0</m:t>
                                    </m:r>
                                  </m:sub>
                                </m:sSub>
                                <m:r>
                                  <a:rPr lang="en-US" sz="2500" i="1">
                                    <a:solidFill>
                                      <a:srgbClr val="FFFF00"/>
                                    </a:solidFill>
                                    <a:latin typeface="Cambria Math" panose="02040503050406030204" pitchFamily="18" charset="0"/>
                                  </a:rPr>
                                  <m:t>−</m:t>
                                </m:r>
                                <m:sSub>
                                  <m:sSubPr>
                                    <m:ctrlPr>
                                      <a:rPr lang="en-US" sz="2500" i="1" smtClean="0">
                                        <a:solidFill>
                                          <a:srgbClr val="FFFF00"/>
                                        </a:solidFill>
                                        <a:latin typeface="Cambria Math" panose="02040503050406030204" pitchFamily="18" charset="0"/>
                                        <a:ea typeface="Cambria Math" panose="02040503050406030204" pitchFamily="18" charset="0"/>
                                      </a:rPr>
                                    </m:ctrlPr>
                                  </m:sSubPr>
                                  <m:e>
                                    <m:r>
                                      <a:rPr lang="en-US" sz="2500" b="0" i="1" smtClean="0">
                                        <a:solidFill>
                                          <a:srgbClr val="FFFF00"/>
                                        </a:solidFill>
                                        <a:latin typeface="Cambria Math" panose="02040503050406030204" pitchFamily="18" charset="0"/>
                                        <a:ea typeface="Cambria Math" panose="02040503050406030204" pitchFamily="18" charset="0"/>
                                      </a:rPr>
                                      <m:t>𝑁</m:t>
                                    </m:r>
                                  </m:e>
                                  <m:sub>
                                    <m:r>
                                      <a:rPr lang="en-US" sz="2500" b="0" i="1" smtClean="0">
                                        <a:solidFill>
                                          <a:srgbClr val="FFFF00"/>
                                        </a:solidFill>
                                        <a:latin typeface="Cambria Math" panose="02040503050406030204" pitchFamily="18" charset="0"/>
                                        <a:ea typeface="Cambria Math" panose="02040503050406030204" pitchFamily="18" charset="0"/>
                                      </a:rPr>
                                      <m:t>𝑖</m:t>
                                    </m:r>
                                    <m:r>
                                      <a:rPr lang="en-US" sz="2500" b="0" i="1" smtClean="0">
                                        <a:solidFill>
                                          <a:srgbClr val="FFFF00"/>
                                        </a:solidFill>
                                        <a:latin typeface="Cambria Math" panose="02040503050406030204" pitchFamily="18" charset="0"/>
                                        <a:ea typeface="Cambria Math" panose="02040503050406030204" pitchFamily="18" charset="0"/>
                                      </a:rPr>
                                      <m:t>−1</m:t>
                                    </m:r>
                                  </m:sub>
                                </m:sSub>
                              </m:e>
                            </m:d>
                            <m:r>
                              <a:rPr lang="en-US" sz="2500" i="1">
                                <a:solidFill>
                                  <a:srgbClr val="FFFF00"/>
                                </a:solidFill>
                                <a:latin typeface="Cambria Math" panose="02040503050406030204" pitchFamily="18" charset="0"/>
                              </a:rPr>
                              <m:t>−</m:t>
                            </m:r>
                            <m:r>
                              <a:rPr lang="en-US" sz="2500" i="1">
                                <a:solidFill>
                                  <a:srgbClr val="FFFF00"/>
                                </a:solidFill>
                                <a:latin typeface="Cambria Math" panose="02040503050406030204" pitchFamily="18" charset="0"/>
                                <a:ea typeface="Cambria Math" panose="02040503050406030204" pitchFamily="18" charset="0"/>
                              </a:rPr>
                              <m:t>𝜇</m:t>
                            </m:r>
                            <m:f>
                              <m:fPr>
                                <m:ctrlPr>
                                  <a:rPr lang="en-US" sz="2500" i="1">
                                    <a:solidFill>
                                      <a:srgbClr val="FFFF00"/>
                                    </a:solidFill>
                                    <a:latin typeface="Cambria Math" panose="02040503050406030204" pitchFamily="18" charset="0"/>
                                    <a:ea typeface="Cambria Math" panose="02040503050406030204" pitchFamily="18" charset="0"/>
                                  </a:rPr>
                                </m:ctrlPr>
                              </m:fPr>
                              <m:num>
                                <m:sSub>
                                  <m:sSubPr>
                                    <m:ctrlPr>
                                      <a:rPr lang="en-US" sz="2500" i="1" smtClean="0">
                                        <a:solidFill>
                                          <a:srgbClr val="FFFF00"/>
                                        </a:solidFill>
                                        <a:latin typeface="Cambria Math" panose="02040503050406030204" pitchFamily="18" charset="0"/>
                                        <a:ea typeface="Cambria Math" panose="02040503050406030204" pitchFamily="18" charset="0"/>
                                      </a:rPr>
                                    </m:ctrlPr>
                                  </m:sSubPr>
                                  <m:e>
                                    <m:r>
                                      <a:rPr lang="en-US" sz="2500" b="0" i="1" smtClean="0">
                                        <a:solidFill>
                                          <a:srgbClr val="FFFF00"/>
                                        </a:solidFill>
                                        <a:latin typeface="Cambria Math" panose="02040503050406030204" pitchFamily="18" charset="0"/>
                                        <a:ea typeface="Cambria Math" panose="02040503050406030204" pitchFamily="18" charset="0"/>
                                      </a:rPr>
                                      <m:t>𝑁</m:t>
                                    </m:r>
                                  </m:e>
                                  <m:sub>
                                    <m:r>
                                      <a:rPr lang="en-US" sz="2500" b="0" i="1" smtClean="0">
                                        <a:solidFill>
                                          <a:srgbClr val="FFFF00"/>
                                        </a:solidFill>
                                        <a:latin typeface="Cambria Math" panose="02040503050406030204" pitchFamily="18" charset="0"/>
                                        <a:ea typeface="Cambria Math" panose="02040503050406030204" pitchFamily="18" charset="0"/>
                                      </a:rPr>
                                      <m:t>𝑖</m:t>
                                    </m:r>
                                    <m:r>
                                      <a:rPr lang="en-US" sz="2500" b="0" i="1" smtClean="0">
                                        <a:solidFill>
                                          <a:srgbClr val="FFFF00"/>
                                        </a:solidFill>
                                        <a:latin typeface="Cambria Math" panose="02040503050406030204" pitchFamily="18" charset="0"/>
                                        <a:ea typeface="Cambria Math" panose="02040503050406030204" pitchFamily="18" charset="0"/>
                                      </a:rPr>
                                      <m:t>−1</m:t>
                                    </m:r>
                                  </m:sub>
                                </m:sSub>
                              </m:num>
                              <m:den>
                                <m:sSub>
                                  <m:sSubPr>
                                    <m:ctrlPr>
                                      <a:rPr lang="en-US" sz="2500" i="1" smtClean="0">
                                        <a:solidFill>
                                          <a:srgbClr val="FFFF00"/>
                                        </a:solidFill>
                                        <a:latin typeface="Cambria Math" panose="02040503050406030204" pitchFamily="18" charset="0"/>
                                        <a:ea typeface="Cambria Math" panose="02040503050406030204" pitchFamily="18" charset="0"/>
                                      </a:rPr>
                                    </m:ctrlPr>
                                  </m:sSubPr>
                                  <m:e>
                                    <m:r>
                                      <a:rPr lang="en-US" sz="2500" b="0" i="1" smtClean="0">
                                        <a:solidFill>
                                          <a:srgbClr val="FFFF00"/>
                                        </a:solidFill>
                                        <a:latin typeface="Cambria Math" panose="02040503050406030204" pitchFamily="18" charset="0"/>
                                        <a:ea typeface="Cambria Math" panose="02040503050406030204" pitchFamily="18" charset="0"/>
                                      </a:rPr>
                                      <m:t>𝑁</m:t>
                                    </m:r>
                                  </m:e>
                                  <m:sub>
                                    <m:r>
                                      <a:rPr lang="en-US" sz="2500" b="0" i="1" smtClean="0">
                                        <a:solidFill>
                                          <a:srgbClr val="FFFF00"/>
                                        </a:solidFill>
                                        <a:latin typeface="Cambria Math" panose="02040503050406030204" pitchFamily="18" charset="0"/>
                                        <a:ea typeface="Cambria Math" panose="02040503050406030204" pitchFamily="18" charset="0"/>
                                      </a:rPr>
                                      <m:t>𝑖</m:t>
                                    </m:r>
                                    <m:r>
                                      <a:rPr lang="en-US" sz="2500" b="0" i="1" smtClean="0">
                                        <a:solidFill>
                                          <a:srgbClr val="FFFF00"/>
                                        </a:solidFill>
                                        <a:latin typeface="Cambria Math" panose="02040503050406030204" pitchFamily="18" charset="0"/>
                                        <a:ea typeface="Cambria Math" panose="02040503050406030204" pitchFamily="18" charset="0"/>
                                      </a:rPr>
                                      <m:t>−1</m:t>
                                    </m:r>
                                  </m:sub>
                                </m:sSub>
                                <m:r>
                                  <a:rPr lang="en-US" sz="2500" i="1">
                                    <a:solidFill>
                                      <a:srgbClr val="FFFF00"/>
                                    </a:solidFill>
                                    <a:latin typeface="Cambria Math" panose="02040503050406030204" pitchFamily="18" charset="0"/>
                                    <a:ea typeface="Cambria Math" panose="02040503050406030204" pitchFamily="18" charset="0"/>
                                  </a:rPr>
                                  <m:t>+</m:t>
                                </m:r>
                                <m:r>
                                  <a:rPr lang="en-US" sz="2500" i="1">
                                    <a:solidFill>
                                      <a:srgbClr val="FFFF00"/>
                                    </a:solidFill>
                                    <a:latin typeface="Cambria Math" panose="02040503050406030204" pitchFamily="18" charset="0"/>
                                    <a:ea typeface="Cambria Math" panose="02040503050406030204" pitchFamily="18" charset="0"/>
                                  </a:rPr>
                                  <m:t>𝑘</m:t>
                                </m:r>
                              </m:den>
                            </m:f>
                            <m:r>
                              <a:rPr lang="en-US" sz="2500" i="1">
                                <a:solidFill>
                                  <a:srgbClr val="FFFF00"/>
                                </a:solidFill>
                                <a:latin typeface="Cambria Math" panose="02040503050406030204" pitchFamily="18" charset="0"/>
                                <a:ea typeface="Cambria Math" panose="02040503050406030204" pitchFamily="18" charset="0"/>
                              </a:rPr>
                              <m:t>+</m:t>
                            </m:r>
                            <m:d>
                              <m:dPr>
                                <m:ctrlPr>
                                  <a:rPr lang="en-US" sz="2500" i="1">
                                    <a:solidFill>
                                      <a:srgbClr val="FFFF00"/>
                                    </a:solidFill>
                                    <a:latin typeface="Cambria Math" panose="02040503050406030204" pitchFamily="18" charset="0"/>
                                    <a:ea typeface="Cambria Math" panose="02040503050406030204" pitchFamily="18" charset="0"/>
                                  </a:rPr>
                                </m:ctrlPr>
                              </m:dPr>
                              <m:e>
                                <m:r>
                                  <a:rPr lang="en-US" sz="2500" i="1">
                                    <a:solidFill>
                                      <a:srgbClr val="FFFF00"/>
                                    </a:solidFill>
                                    <a:latin typeface="Cambria Math" panose="02040503050406030204" pitchFamily="18" charset="0"/>
                                    <a:ea typeface="Cambria Math" panose="02040503050406030204" pitchFamily="18" charset="0"/>
                                  </a:rPr>
                                  <m:t>1−</m:t>
                                </m:r>
                                <m:r>
                                  <a:rPr lang="en-US" sz="2500" i="1">
                                    <a:solidFill>
                                      <a:srgbClr val="FFFF00"/>
                                    </a:solidFill>
                                    <a:latin typeface="Cambria Math" panose="02040503050406030204" pitchFamily="18" charset="0"/>
                                    <a:ea typeface="Cambria Math" panose="02040503050406030204" pitchFamily="18" charset="0"/>
                                  </a:rPr>
                                  <m:t>𝛾</m:t>
                                </m:r>
                              </m:e>
                            </m:d>
                            <m:r>
                              <a:rPr lang="en-US" sz="2500" i="1">
                                <a:solidFill>
                                  <a:srgbClr val="FFFF00"/>
                                </a:solidFill>
                                <a:latin typeface="Cambria Math" panose="02040503050406030204" pitchFamily="18" charset="0"/>
                                <a:ea typeface="Cambria Math" panose="02040503050406030204" pitchFamily="18" charset="0"/>
                              </a:rPr>
                              <m:t>𝛿</m:t>
                            </m:r>
                            <m:sSub>
                              <m:sSubPr>
                                <m:ctrlPr>
                                  <a:rPr lang="en-US" sz="2500" i="1" smtClean="0">
                                    <a:solidFill>
                                      <a:srgbClr val="FFFF00"/>
                                    </a:solidFill>
                                    <a:latin typeface="Cambria Math" panose="02040503050406030204" pitchFamily="18" charset="0"/>
                                    <a:ea typeface="Cambria Math" panose="02040503050406030204" pitchFamily="18" charset="0"/>
                                  </a:rPr>
                                </m:ctrlPr>
                              </m:sSubPr>
                              <m:e>
                                <m:r>
                                  <a:rPr lang="en-US" sz="2500" b="0" i="1" smtClean="0">
                                    <a:solidFill>
                                      <a:srgbClr val="FFFF00"/>
                                    </a:solidFill>
                                    <a:latin typeface="Cambria Math" panose="02040503050406030204" pitchFamily="18" charset="0"/>
                                    <a:ea typeface="Cambria Math" panose="02040503050406030204" pitchFamily="18" charset="0"/>
                                  </a:rPr>
                                  <m:t>𝑃</m:t>
                                </m:r>
                              </m:e>
                              <m:sub>
                                <m:r>
                                  <a:rPr lang="en-US" sz="2500" b="0" i="1" smtClean="0">
                                    <a:solidFill>
                                      <a:srgbClr val="FFFF00"/>
                                    </a:solidFill>
                                    <a:latin typeface="Cambria Math" panose="02040503050406030204" pitchFamily="18" charset="0"/>
                                    <a:ea typeface="Cambria Math" panose="02040503050406030204" pitchFamily="18" charset="0"/>
                                  </a:rPr>
                                  <m:t>𝑖</m:t>
                                </m:r>
                                <m:r>
                                  <a:rPr lang="en-US" sz="2500" b="0" i="1" smtClean="0">
                                    <a:solidFill>
                                      <a:srgbClr val="FFFF00"/>
                                    </a:solidFill>
                                    <a:latin typeface="Cambria Math" panose="02040503050406030204" pitchFamily="18" charset="0"/>
                                    <a:ea typeface="Cambria Math" panose="02040503050406030204" pitchFamily="18" charset="0"/>
                                  </a:rPr>
                                  <m:t>−1</m:t>
                                </m:r>
                              </m:sub>
                            </m:sSub>
                            <m:sSub>
                              <m:sSubPr>
                                <m:ctrlPr>
                                  <a:rPr lang="en-US" sz="2500" i="1" smtClean="0">
                                    <a:solidFill>
                                      <a:srgbClr val="FFFF00"/>
                                    </a:solidFill>
                                    <a:latin typeface="Cambria Math" panose="02040503050406030204" pitchFamily="18" charset="0"/>
                                    <a:ea typeface="Cambria Math" panose="02040503050406030204" pitchFamily="18" charset="0"/>
                                  </a:rPr>
                                </m:ctrlPr>
                              </m:sSubPr>
                              <m:e>
                                <m:r>
                                  <a:rPr lang="en-US" sz="2500" b="0" i="1" smtClean="0">
                                    <a:solidFill>
                                      <a:srgbClr val="FFFF00"/>
                                    </a:solidFill>
                                    <a:latin typeface="Cambria Math" panose="02040503050406030204" pitchFamily="18" charset="0"/>
                                    <a:ea typeface="Cambria Math" panose="02040503050406030204" pitchFamily="18" charset="0"/>
                                  </a:rPr>
                                  <m:t>𝑍</m:t>
                                </m:r>
                              </m:e>
                              <m:sub>
                                <m:r>
                                  <a:rPr lang="en-US" sz="2500" b="0" i="1" smtClean="0">
                                    <a:solidFill>
                                      <a:srgbClr val="FFFF00"/>
                                    </a:solidFill>
                                    <a:latin typeface="Cambria Math" panose="02040503050406030204" pitchFamily="18" charset="0"/>
                                    <a:ea typeface="Cambria Math" panose="02040503050406030204" pitchFamily="18" charset="0"/>
                                  </a:rPr>
                                  <m:t>𝑖</m:t>
                                </m:r>
                                <m:r>
                                  <a:rPr lang="en-US" sz="2500" b="0" i="1" smtClean="0">
                                    <a:solidFill>
                                      <a:srgbClr val="FFFF00"/>
                                    </a:solidFill>
                                    <a:latin typeface="Cambria Math" panose="02040503050406030204" pitchFamily="18" charset="0"/>
                                    <a:ea typeface="Cambria Math" panose="02040503050406030204" pitchFamily="18" charset="0"/>
                                  </a:rPr>
                                  <m:t>−1</m:t>
                                </m:r>
                              </m:sub>
                            </m:sSub>
                            <m:r>
                              <a:rPr lang="en-US" sz="2500" i="1">
                                <a:solidFill>
                                  <a:srgbClr val="FFFF00"/>
                                </a:solidFill>
                                <a:latin typeface="Cambria Math" panose="02040503050406030204" pitchFamily="18" charset="0"/>
                                <a:ea typeface="Cambria Math" panose="02040503050406030204" pitchFamily="18" charset="0"/>
                              </a:rPr>
                              <m:t>+</m:t>
                            </m:r>
                            <m:sSub>
                              <m:sSubPr>
                                <m:ctrlPr>
                                  <a:rPr lang="en-US" sz="2500" i="1">
                                    <a:solidFill>
                                      <a:srgbClr val="FFFF00"/>
                                    </a:solidFill>
                                    <a:latin typeface="Cambria Math" panose="02040503050406030204" pitchFamily="18" charset="0"/>
                                    <a:ea typeface="Cambria Math" panose="02040503050406030204" pitchFamily="18" charset="0"/>
                                  </a:rPr>
                                </m:ctrlPr>
                              </m:sSubPr>
                              <m:e>
                                <m:r>
                                  <a:rPr lang="en-US" sz="2500" i="1">
                                    <a:solidFill>
                                      <a:srgbClr val="FFFF00"/>
                                    </a:solidFill>
                                    <a:latin typeface="Cambria Math" panose="02040503050406030204" pitchFamily="18" charset="0"/>
                                    <a:ea typeface="Cambria Math" panose="02040503050406030204" pitchFamily="18" charset="0"/>
                                  </a:rPr>
                                  <m:t>𝑚</m:t>
                                </m:r>
                              </m:e>
                              <m:sub>
                                <m:r>
                                  <a:rPr lang="en-US" sz="2500" i="1">
                                    <a:solidFill>
                                      <a:srgbClr val="FFFF00"/>
                                    </a:solidFill>
                                    <a:latin typeface="Cambria Math" panose="02040503050406030204" pitchFamily="18" charset="0"/>
                                    <a:ea typeface="Cambria Math" panose="02040503050406030204" pitchFamily="18" charset="0"/>
                                  </a:rPr>
                                  <m:t>𝑝</m:t>
                                </m:r>
                              </m:sub>
                            </m:sSub>
                            <m:sSub>
                              <m:sSubPr>
                                <m:ctrlPr>
                                  <a:rPr lang="en-US" sz="2500" i="1" smtClean="0">
                                    <a:solidFill>
                                      <a:srgbClr val="FFFF00"/>
                                    </a:solidFill>
                                    <a:latin typeface="Cambria Math" panose="02040503050406030204" pitchFamily="18" charset="0"/>
                                    <a:ea typeface="Cambria Math" panose="02040503050406030204" pitchFamily="18" charset="0"/>
                                  </a:rPr>
                                </m:ctrlPr>
                              </m:sSubPr>
                              <m:e>
                                <m:r>
                                  <a:rPr lang="en-US" sz="2500" b="0" i="1" smtClean="0">
                                    <a:solidFill>
                                      <a:srgbClr val="FFFF00"/>
                                    </a:solidFill>
                                    <a:latin typeface="Cambria Math" panose="02040503050406030204" pitchFamily="18" charset="0"/>
                                    <a:ea typeface="Cambria Math" panose="02040503050406030204" pitchFamily="18" charset="0"/>
                                  </a:rPr>
                                  <m:t>𝑃</m:t>
                                </m:r>
                              </m:e>
                              <m:sub>
                                <m:r>
                                  <a:rPr lang="en-US" sz="2500" b="0" i="1" smtClean="0">
                                    <a:solidFill>
                                      <a:srgbClr val="FFFF00"/>
                                    </a:solidFill>
                                    <a:latin typeface="Cambria Math" panose="02040503050406030204" pitchFamily="18" charset="0"/>
                                    <a:ea typeface="Cambria Math" panose="02040503050406030204" pitchFamily="18" charset="0"/>
                                  </a:rPr>
                                  <m:t>𝑖</m:t>
                                </m:r>
                                <m:r>
                                  <a:rPr lang="en-US" sz="2500" b="0" i="1" smtClean="0">
                                    <a:solidFill>
                                      <a:srgbClr val="FFFF00"/>
                                    </a:solidFill>
                                    <a:latin typeface="Cambria Math" panose="02040503050406030204" pitchFamily="18" charset="0"/>
                                    <a:ea typeface="Cambria Math" panose="02040503050406030204" pitchFamily="18" charset="0"/>
                                  </a:rPr>
                                  <m:t>−1</m:t>
                                </m:r>
                              </m:sub>
                            </m:sSub>
                            <m:r>
                              <a:rPr lang="en-US" sz="2500" i="1">
                                <a:solidFill>
                                  <a:srgbClr val="FFFF00"/>
                                </a:solidFill>
                                <a:latin typeface="Cambria Math" panose="02040503050406030204" pitchFamily="18" charset="0"/>
                                <a:ea typeface="Cambria Math" panose="02040503050406030204" pitchFamily="18" charset="0"/>
                              </a:rPr>
                              <m:t>+</m:t>
                            </m:r>
                            <m:sSub>
                              <m:sSubPr>
                                <m:ctrlPr>
                                  <a:rPr lang="en-US" sz="2500" i="1">
                                    <a:solidFill>
                                      <a:srgbClr val="FFFF00"/>
                                    </a:solidFill>
                                    <a:latin typeface="Cambria Math" panose="02040503050406030204" pitchFamily="18" charset="0"/>
                                    <a:ea typeface="Cambria Math" panose="02040503050406030204" pitchFamily="18" charset="0"/>
                                  </a:rPr>
                                </m:ctrlPr>
                              </m:sSubPr>
                              <m:e>
                                <m:r>
                                  <a:rPr lang="en-US" sz="2500" i="1">
                                    <a:solidFill>
                                      <a:srgbClr val="FFFF00"/>
                                    </a:solidFill>
                                    <a:latin typeface="Cambria Math" panose="02040503050406030204" pitchFamily="18" charset="0"/>
                                    <a:ea typeface="Cambria Math" panose="02040503050406030204" pitchFamily="18" charset="0"/>
                                  </a:rPr>
                                  <m:t>𝑚</m:t>
                                </m:r>
                              </m:e>
                              <m:sub>
                                <m:r>
                                  <a:rPr lang="en-US" sz="2500" i="1">
                                    <a:solidFill>
                                      <a:srgbClr val="FFFF00"/>
                                    </a:solidFill>
                                    <a:latin typeface="Cambria Math" panose="02040503050406030204" pitchFamily="18" charset="0"/>
                                    <a:ea typeface="Cambria Math" panose="02040503050406030204" pitchFamily="18" charset="0"/>
                                  </a:rPr>
                                  <m:t>𝑧</m:t>
                                </m:r>
                              </m:sub>
                            </m:sSub>
                            <m:sSub>
                              <m:sSubPr>
                                <m:ctrlPr>
                                  <a:rPr lang="en-US" sz="2500" i="1" smtClean="0">
                                    <a:solidFill>
                                      <a:srgbClr val="FFFF00"/>
                                    </a:solidFill>
                                    <a:latin typeface="Cambria Math" panose="02040503050406030204" pitchFamily="18" charset="0"/>
                                    <a:ea typeface="Cambria Math" panose="02040503050406030204" pitchFamily="18" charset="0"/>
                                  </a:rPr>
                                </m:ctrlPr>
                              </m:sSubPr>
                              <m:e>
                                <m:r>
                                  <a:rPr lang="en-US" sz="2500" b="0" i="1" smtClean="0">
                                    <a:solidFill>
                                      <a:srgbClr val="FFFF00"/>
                                    </a:solidFill>
                                    <a:latin typeface="Cambria Math" panose="02040503050406030204" pitchFamily="18" charset="0"/>
                                    <a:ea typeface="Cambria Math" panose="02040503050406030204" pitchFamily="18" charset="0"/>
                                  </a:rPr>
                                  <m:t>𝑍</m:t>
                                </m:r>
                              </m:e>
                              <m:sub>
                                <m:r>
                                  <a:rPr lang="en-US" sz="2500" b="0" i="1" smtClean="0">
                                    <a:solidFill>
                                      <a:srgbClr val="FFFF00"/>
                                    </a:solidFill>
                                    <a:latin typeface="Cambria Math" panose="02040503050406030204" pitchFamily="18" charset="0"/>
                                    <a:ea typeface="Cambria Math" panose="02040503050406030204" pitchFamily="18" charset="0"/>
                                  </a:rPr>
                                  <m:t>𝑖</m:t>
                                </m:r>
                                <m:r>
                                  <a:rPr lang="en-US" sz="2500" b="0" i="1" smtClean="0">
                                    <a:solidFill>
                                      <a:srgbClr val="FFFF00"/>
                                    </a:solidFill>
                                    <a:latin typeface="Cambria Math" panose="02040503050406030204" pitchFamily="18" charset="0"/>
                                    <a:ea typeface="Cambria Math" panose="02040503050406030204" pitchFamily="18" charset="0"/>
                                  </a:rPr>
                                  <m:t>−1</m:t>
                                </m:r>
                              </m:sub>
                            </m:sSub>
                          </m:e>
                        </m:d>
                      </m:oMath>
                    </m:oMathPara>
                  </a14:m>
                  <a:endParaRPr lang="en-US" sz="2500" dirty="0">
                    <a:solidFill>
                      <a:srgbClr val="FFFF00"/>
                    </a:solidFill>
                  </a:endParaRPr>
                </a:p>
              </p:txBody>
            </p:sp>
          </mc:Choice>
          <mc:Fallback xmlns="">
            <p:sp>
              <p:nvSpPr>
                <p:cNvPr id="15" name="Rectangle 14">
                  <a:extLst>
                    <a:ext uri="{FF2B5EF4-FFF2-40B4-BE49-F238E27FC236}">
                      <a16:creationId xmlns:a16="http://schemas.microsoft.com/office/drawing/2014/main" id="{1471F136-D008-6044-80D9-99E33A5071AE}"/>
                    </a:ext>
                  </a:extLst>
                </p:cNvPr>
                <p:cNvSpPr>
                  <a:spLocks noRot="1" noChangeAspect="1" noMove="1" noResize="1" noEditPoints="1" noAdjustHandles="1" noChangeArrowheads="1" noChangeShapeType="1" noTextEdit="1"/>
                </p:cNvSpPr>
                <p:nvPr/>
              </p:nvSpPr>
              <p:spPr>
                <a:xfrm>
                  <a:off x="1828923" y="6069325"/>
                  <a:ext cx="12376550" cy="817708"/>
                </a:xfrm>
                <a:prstGeom prst="rect">
                  <a:avLst/>
                </a:prstGeom>
                <a:blipFill>
                  <a:blip r:embed="rId2"/>
                  <a:stretch>
                    <a:fillRect b="-1408"/>
                  </a:stretch>
                </a:blipFill>
              </p:spPr>
              <p:txBody>
                <a:bodyPr/>
                <a:lstStyle/>
                <a:p>
                  <a:r>
                    <a:rPr lang="en-US">
                      <a:noFill/>
                    </a:rPr>
                    <a:t> </a:t>
                  </a:r>
                </a:p>
              </p:txBody>
            </p:sp>
          </mc:Fallback>
        </mc:AlternateContent>
      </p:grpSp>
      <p:sp>
        <p:nvSpPr>
          <p:cNvPr id="19" name="Rectangle 18">
            <a:extLst>
              <a:ext uri="{FF2B5EF4-FFF2-40B4-BE49-F238E27FC236}">
                <a16:creationId xmlns:a16="http://schemas.microsoft.com/office/drawing/2014/main" id="{142CB3B4-1DDF-5444-813E-D602CF4BBBDA}"/>
              </a:ext>
            </a:extLst>
          </p:cNvPr>
          <p:cNvSpPr/>
          <p:nvPr/>
        </p:nvSpPr>
        <p:spPr>
          <a:xfrm>
            <a:off x="291321" y="3873694"/>
            <a:ext cx="16542326" cy="307777"/>
          </a:xfrm>
          <a:prstGeom prst="rect">
            <a:avLst/>
          </a:prstGeom>
          <a:ln>
            <a:noFill/>
          </a:ln>
        </p:spPr>
        <p:txBody>
          <a:bodyPr wrap="square">
            <a:spAutoFit/>
          </a:bodyPr>
          <a:lstStyle/>
          <a:p>
            <a:r>
              <a:rPr lang="en-US" sz="1400" dirty="0">
                <a:solidFill>
                  <a:schemeClr val="bg1"/>
                </a:solidFill>
              </a:rPr>
              <a:t>N[</a:t>
            </a:r>
            <a:r>
              <a:rPr lang="en-US" sz="1400" dirty="0" err="1">
                <a:solidFill>
                  <a:schemeClr val="bg1"/>
                </a:solidFill>
              </a:rPr>
              <a:t>i</a:t>
            </a:r>
            <a:r>
              <a:rPr lang="en-US" sz="1400" dirty="0">
                <a:solidFill>
                  <a:schemeClr val="bg1"/>
                </a:solidFill>
              </a:rPr>
              <a:t>] &lt;- N[i-1] + dt * (d*(N.0-N[i-1])-(u * P[i-1] * (N[i-1] / (N[i-1] + k))) + (1-ro) * </a:t>
            </a:r>
            <a:r>
              <a:rPr lang="en-US" sz="1400" dirty="0" err="1">
                <a:solidFill>
                  <a:schemeClr val="bg1"/>
                </a:solidFill>
              </a:rPr>
              <a:t>ga</a:t>
            </a:r>
            <a:r>
              <a:rPr lang="en-US" sz="1400" dirty="0">
                <a:solidFill>
                  <a:schemeClr val="bg1"/>
                </a:solidFill>
              </a:rPr>
              <a:t> * P[i-1]* Z[i-1] + m * P[i-1] + </a:t>
            </a:r>
            <a:r>
              <a:rPr lang="en-US" sz="1400" dirty="0" err="1">
                <a:solidFill>
                  <a:schemeClr val="bg1"/>
                </a:solidFill>
              </a:rPr>
              <a:t>yt</a:t>
            </a:r>
            <a:r>
              <a:rPr lang="en-US" sz="1400" dirty="0">
                <a:solidFill>
                  <a:schemeClr val="bg1"/>
                </a:solidFill>
              </a:rPr>
              <a:t> * Z[i-1])</a:t>
            </a:r>
          </a:p>
        </p:txBody>
      </p:sp>
    </p:spTree>
    <p:extLst>
      <p:ext uri="{BB962C8B-B14F-4D97-AF65-F5344CB8AC3E}">
        <p14:creationId xmlns:p14="http://schemas.microsoft.com/office/powerpoint/2010/main" val="211669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6B17B117-9777-4C41-A87B-DCE20E9A0343}"/>
              </a:ext>
            </a:extLst>
          </p:cNvPr>
          <p:cNvSpPr/>
          <p:nvPr/>
        </p:nvSpPr>
        <p:spPr>
          <a:xfrm>
            <a:off x="114300" y="3718229"/>
            <a:ext cx="11963400" cy="657744"/>
          </a:xfrm>
          <a:prstGeom prst="roundRect">
            <a:avLst/>
          </a:prstGeom>
          <a:solidFill>
            <a:srgbClr val="5507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E9421DA-2AE8-1C46-AB7D-AEE535B6DCF6}"/>
              </a:ext>
            </a:extLst>
          </p:cNvPr>
          <p:cNvSpPr txBox="1"/>
          <p:nvPr/>
        </p:nvSpPr>
        <p:spPr>
          <a:xfrm>
            <a:off x="228600" y="125730"/>
            <a:ext cx="11450782" cy="369332"/>
          </a:xfrm>
          <a:prstGeom prst="rect">
            <a:avLst/>
          </a:prstGeom>
          <a:noFill/>
        </p:spPr>
        <p:txBody>
          <a:bodyPr wrap="square" rtlCol="0">
            <a:spAutoFit/>
          </a:bodyPr>
          <a:lstStyle/>
          <a:p>
            <a:r>
              <a:rPr lang="en-US" u="sng" dirty="0"/>
              <a:t>Step 4: Write out the code into R – Step 1 write the equations in a loop through time (</a:t>
            </a:r>
            <a:r>
              <a:rPr lang="en-US" u="sng" dirty="0" err="1"/>
              <a:t>i</a:t>
            </a:r>
            <a:r>
              <a:rPr lang="en-US" u="sng" dirty="0"/>
              <a:t>)</a:t>
            </a:r>
          </a:p>
        </p:txBody>
      </p:sp>
      <p:grpSp>
        <p:nvGrpSpPr>
          <p:cNvPr id="4" name="Group 3">
            <a:extLst>
              <a:ext uri="{FF2B5EF4-FFF2-40B4-BE49-F238E27FC236}">
                <a16:creationId xmlns:a16="http://schemas.microsoft.com/office/drawing/2014/main" id="{CF9E3F40-1C90-CE42-923E-A54530EAFCF5}"/>
              </a:ext>
            </a:extLst>
          </p:cNvPr>
          <p:cNvGrpSpPr/>
          <p:nvPr/>
        </p:nvGrpSpPr>
        <p:grpSpPr>
          <a:xfrm>
            <a:off x="1929477" y="1599977"/>
            <a:ext cx="8333046" cy="1121390"/>
            <a:chOff x="5980559" y="1839737"/>
            <a:chExt cx="8333046" cy="1121390"/>
          </a:xfrm>
        </p:grpSpPr>
        <p:sp>
          <p:nvSpPr>
            <p:cNvPr id="5" name="Rounded Rectangle 4">
              <a:extLst>
                <a:ext uri="{FF2B5EF4-FFF2-40B4-BE49-F238E27FC236}">
                  <a16:creationId xmlns:a16="http://schemas.microsoft.com/office/drawing/2014/main" id="{74C335DF-3CA9-F649-8613-FA0A9BEE17FF}"/>
                </a:ext>
              </a:extLst>
            </p:cNvPr>
            <p:cNvSpPr/>
            <p:nvPr/>
          </p:nvSpPr>
          <p:spPr>
            <a:xfrm>
              <a:off x="5980559" y="1839737"/>
              <a:ext cx="8333046" cy="1121390"/>
            </a:xfrm>
            <a:prstGeom prst="round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1521786-C456-0D42-872A-E8EA1DAC441E}"/>
                    </a:ext>
                  </a:extLst>
                </p:cNvPr>
                <p:cNvSpPr/>
                <p:nvPr/>
              </p:nvSpPr>
              <p:spPr>
                <a:xfrm>
                  <a:off x="5980559" y="1945917"/>
                  <a:ext cx="8178008" cy="9090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𝑃</m:t>
                            </m:r>
                          </m:e>
                          <m:sub>
                            <m:r>
                              <a:rPr lang="en-US" sz="2600" b="0" i="1" smtClean="0">
                                <a:solidFill>
                                  <a:srgbClr val="FFFF00"/>
                                </a:solidFill>
                                <a:latin typeface="Cambria Math" panose="02040503050406030204" pitchFamily="18" charset="0"/>
                              </a:rPr>
                              <m:t>𝑖</m:t>
                            </m:r>
                          </m:sub>
                        </m:sSub>
                        <m:r>
                          <a:rPr lang="en-US" sz="2600" i="1">
                            <a:solidFill>
                              <a:srgbClr val="FFFF00"/>
                            </a:solidFill>
                            <a:latin typeface="Cambria Math" panose="02040503050406030204" pitchFamily="18" charset="0"/>
                          </a:rPr>
                          <m:t>=</m:t>
                        </m:r>
                        <m:sSub>
                          <m:sSubPr>
                            <m:ctrlPr>
                              <a:rPr lang="en-US" sz="260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𝑃</m:t>
                            </m:r>
                          </m:e>
                          <m:sub>
                            <m:r>
                              <a:rPr lang="en-US" sz="2600" b="0" i="1" smtClean="0">
                                <a:solidFill>
                                  <a:srgbClr val="FFFF00"/>
                                </a:solidFill>
                                <a:latin typeface="Cambria Math" panose="02040503050406030204" pitchFamily="18" charset="0"/>
                              </a:rPr>
                              <m:t>𝑖</m:t>
                            </m:r>
                            <m:r>
                              <a:rPr lang="en-US" sz="2600" b="0" i="1" smtClean="0">
                                <a:solidFill>
                                  <a:srgbClr val="FFFF00"/>
                                </a:solidFill>
                                <a:latin typeface="Cambria Math" panose="02040503050406030204" pitchFamily="18" charset="0"/>
                              </a:rPr>
                              <m:t>−1</m:t>
                            </m:r>
                          </m:sub>
                        </m:sSub>
                        <m:r>
                          <a:rPr lang="en-US" sz="2600" b="0" i="1" smtClean="0">
                            <a:solidFill>
                              <a:srgbClr val="FFFF00"/>
                            </a:solidFill>
                            <a:latin typeface="Cambria Math" panose="02040503050406030204" pitchFamily="18" charset="0"/>
                          </a:rPr>
                          <m:t>+</m:t>
                        </m:r>
                        <m:r>
                          <a:rPr lang="en-US" sz="2600" b="0" i="1" smtClean="0">
                            <a:solidFill>
                              <a:srgbClr val="FFFF00"/>
                            </a:solidFill>
                            <a:latin typeface="Cambria Math" panose="02040503050406030204" pitchFamily="18" charset="0"/>
                          </a:rPr>
                          <m:t>𝑑𝑡</m:t>
                        </m:r>
                        <m:d>
                          <m:dPr>
                            <m:begChr m:val="["/>
                            <m:endChr m:val="]"/>
                            <m:ctrlPr>
                              <a:rPr lang="en-US" sz="2600" b="0" i="1" smtClean="0">
                                <a:solidFill>
                                  <a:srgbClr val="FFFF00"/>
                                </a:solidFill>
                                <a:latin typeface="Cambria Math" panose="02040503050406030204" pitchFamily="18" charset="0"/>
                              </a:rPr>
                            </m:ctrlPr>
                          </m:dPr>
                          <m:e>
                            <m:sSub>
                              <m:sSubPr>
                                <m:ctrlPr>
                                  <a:rPr lang="en-US" sz="2600" b="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𝑃</m:t>
                                </m:r>
                              </m:e>
                              <m:sub>
                                <m:r>
                                  <a:rPr lang="en-US" sz="2600" b="0" i="1" smtClean="0">
                                    <a:solidFill>
                                      <a:srgbClr val="FFFF00"/>
                                    </a:solidFill>
                                    <a:latin typeface="Cambria Math" panose="02040503050406030204" pitchFamily="18" charset="0"/>
                                  </a:rPr>
                                  <m:t>𝑖</m:t>
                                </m:r>
                                <m:r>
                                  <a:rPr lang="en-US" sz="2600" b="0" i="1" smtClean="0">
                                    <a:solidFill>
                                      <a:srgbClr val="FFFF00"/>
                                    </a:solidFill>
                                    <a:latin typeface="Cambria Math" panose="02040503050406030204" pitchFamily="18" charset="0"/>
                                  </a:rPr>
                                  <m:t>−1</m:t>
                                </m:r>
                              </m:sub>
                            </m:sSub>
                            <m:r>
                              <a:rPr lang="en-US" sz="2600" i="1" smtClean="0">
                                <a:solidFill>
                                  <a:srgbClr val="FFFF00"/>
                                </a:solidFill>
                                <a:latin typeface="Cambria Math" panose="02040503050406030204" pitchFamily="18" charset="0"/>
                                <a:ea typeface="Cambria Math" panose="02040503050406030204" pitchFamily="18" charset="0"/>
                              </a:rPr>
                              <m:t>𝜇</m:t>
                            </m:r>
                            <m:f>
                              <m:fPr>
                                <m:ctrlPr>
                                  <a:rPr lang="en-US" sz="2600" i="1">
                                    <a:solidFill>
                                      <a:srgbClr val="FFFF00"/>
                                    </a:solidFill>
                                    <a:latin typeface="Cambria Math" panose="02040503050406030204" pitchFamily="18" charset="0"/>
                                    <a:ea typeface="Cambria Math" panose="02040503050406030204" pitchFamily="18" charset="0"/>
                                  </a:rPr>
                                </m:ctrlPr>
                              </m:fPr>
                              <m:num>
                                <m:sSub>
                                  <m:sSubPr>
                                    <m:ctrlPr>
                                      <a:rPr lang="en-US" sz="2600" i="1" smtClean="0">
                                        <a:solidFill>
                                          <a:srgbClr val="FFFF00"/>
                                        </a:solidFill>
                                        <a:latin typeface="Cambria Math" panose="02040503050406030204" pitchFamily="18" charset="0"/>
                                        <a:ea typeface="Cambria Math" panose="02040503050406030204" pitchFamily="18" charset="0"/>
                                      </a:rPr>
                                    </m:ctrlPr>
                                  </m:sSubPr>
                                  <m:e>
                                    <m:r>
                                      <a:rPr lang="en-US" sz="2600" b="0" i="1" smtClean="0">
                                        <a:solidFill>
                                          <a:srgbClr val="FFFF00"/>
                                        </a:solidFill>
                                        <a:latin typeface="Cambria Math" panose="02040503050406030204" pitchFamily="18" charset="0"/>
                                        <a:ea typeface="Cambria Math" panose="02040503050406030204" pitchFamily="18" charset="0"/>
                                      </a:rPr>
                                      <m:t>𝑁</m:t>
                                    </m:r>
                                  </m:e>
                                  <m:sub>
                                    <m:r>
                                      <a:rPr lang="en-US" sz="2600" b="0" i="1" smtClean="0">
                                        <a:solidFill>
                                          <a:srgbClr val="FFFF00"/>
                                        </a:solidFill>
                                        <a:latin typeface="Cambria Math" panose="02040503050406030204" pitchFamily="18" charset="0"/>
                                        <a:ea typeface="Cambria Math" panose="02040503050406030204" pitchFamily="18" charset="0"/>
                                      </a:rPr>
                                      <m:t>𝑖</m:t>
                                    </m:r>
                                    <m:r>
                                      <a:rPr lang="en-US" sz="2600" b="0" i="1" smtClean="0">
                                        <a:solidFill>
                                          <a:srgbClr val="FFFF00"/>
                                        </a:solidFill>
                                        <a:latin typeface="Cambria Math" panose="02040503050406030204" pitchFamily="18" charset="0"/>
                                        <a:ea typeface="Cambria Math" panose="02040503050406030204" pitchFamily="18" charset="0"/>
                                      </a:rPr>
                                      <m:t>−1</m:t>
                                    </m:r>
                                  </m:sub>
                                </m:sSub>
                              </m:num>
                              <m:den>
                                <m:sSub>
                                  <m:sSubPr>
                                    <m:ctrlPr>
                                      <a:rPr lang="en-US" sz="2600" i="1" smtClean="0">
                                        <a:solidFill>
                                          <a:srgbClr val="FFFF00"/>
                                        </a:solidFill>
                                        <a:latin typeface="Cambria Math" panose="02040503050406030204" pitchFamily="18" charset="0"/>
                                        <a:ea typeface="Cambria Math" panose="02040503050406030204" pitchFamily="18" charset="0"/>
                                      </a:rPr>
                                    </m:ctrlPr>
                                  </m:sSubPr>
                                  <m:e>
                                    <m:r>
                                      <a:rPr lang="en-US" sz="2600" b="0" i="1" smtClean="0">
                                        <a:solidFill>
                                          <a:srgbClr val="FFFF00"/>
                                        </a:solidFill>
                                        <a:latin typeface="Cambria Math" panose="02040503050406030204" pitchFamily="18" charset="0"/>
                                        <a:ea typeface="Cambria Math" panose="02040503050406030204" pitchFamily="18" charset="0"/>
                                      </a:rPr>
                                      <m:t>𝑁</m:t>
                                    </m:r>
                                  </m:e>
                                  <m:sub>
                                    <m:r>
                                      <a:rPr lang="en-US" sz="2600" b="0" i="1" smtClean="0">
                                        <a:solidFill>
                                          <a:srgbClr val="FFFF00"/>
                                        </a:solidFill>
                                        <a:latin typeface="Cambria Math" panose="02040503050406030204" pitchFamily="18" charset="0"/>
                                        <a:ea typeface="Cambria Math" panose="02040503050406030204" pitchFamily="18" charset="0"/>
                                      </a:rPr>
                                      <m:t>𝑖</m:t>
                                    </m:r>
                                    <m:r>
                                      <a:rPr lang="en-US" sz="2600" b="0" i="1" smtClean="0">
                                        <a:solidFill>
                                          <a:srgbClr val="FFFF00"/>
                                        </a:solidFill>
                                        <a:latin typeface="Cambria Math" panose="02040503050406030204" pitchFamily="18" charset="0"/>
                                        <a:ea typeface="Cambria Math" panose="02040503050406030204" pitchFamily="18" charset="0"/>
                                      </a:rPr>
                                      <m:t>−1</m:t>
                                    </m:r>
                                  </m:sub>
                                </m:sSub>
                                <m:r>
                                  <a:rPr lang="en-US" sz="2600" i="1">
                                    <a:solidFill>
                                      <a:srgbClr val="FFFF00"/>
                                    </a:solidFill>
                                    <a:latin typeface="Cambria Math" panose="02040503050406030204" pitchFamily="18" charset="0"/>
                                    <a:ea typeface="Cambria Math" panose="02040503050406030204" pitchFamily="18" charset="0"/>
                                  </a:rPr>
                                  <m:t>+</m:t>
                                </m:r>
                                <m:r>
                                  <a:rPr lang="en-US" sz="2600" i="1">
                                    <a:solidFill>
                                      <a:srgbClr val="FFFF00"/>
                                    </a:solidFill>
                                    <a:latin typeface="Cambria Math" panose="02040503050406030204" pitchFamily="18" charset="0"/>
                                    <a:ea typeface="Cambria Math" panose="02040503050406030204" pitchFamily="18" charset="0"/>
                                  </a:rPr>
                                  <m:t>𝑘</m:t>
                                </m:r>
                              </m:den>
                            </m:f>
                            <m:r>
                              <a:rPr lang="en-US" sz="2600" i="1">
                                <a:solidFill>
                                  <a:srgbClr val="FFFF00"/>
                                </a:solidFill>
                                <a:latin typeface="Cambria Math" panose="02040503050406030204" pitchFamily="18" charset="0"/>
                                <a:ea typeface="Cambria Math" panose="02040503050406030204" pitchFamily="18" charset="0"/>
                              </a:rPr>
                              <m:t> − </m:t>
                            </m:r>
                            <m:sSub>
                              <m:sSubPr>
                                <m:ctrlPr>
                                  <a:rPr lang="en-US" sz="2600" i="1">
                                    <a:solidFill>
                                      <a:srgbClr val="FFFF00"/>
                                    </a:solidFill>
                                    <a:latin typeface="Cambria Math" panose="02040503050406030204" pitchFamily="18" charset="0"/>
                                    <a:ea typeface="Cambria Math" panose="02040503050406030204" pitchFamily="18" charset="0"/>
                                  </a:rPr>
                                </m:ctrlPr>
                              </m:sSubPr>
                              <m:e>
                                <m:r>
                                  <a:rPr lang="en-US" sz="2600" i="1">
                                    <a:solidFill>
                                      <a:srgbClr val="FFFF00"/>
                                    </a:solidFill>
                                    <a:latin typeface="Cambria Math" panose="02040503050406030204" pitchFamily="18" charset="0"/>
                                    <a:ea typeface="Cambria Math" panose="02040503050406030204" pitchFamily="18" charset="0"/>
                                  </a:rPr>
                                  <m:t>𝑚</m:t>
                                </m:r>
                              </m:e>
                              <m:sub>
                                <m:r>
                                  <a:rPr lang="en-US" sz="2600" i="1">
                                    <a:solidFill>
                                      <a:srgbClr val="FFFF00"/>
                                    </a:solidFill>
                                    <a:latin typeface="Cambria Math" panose="02040503050406030204" pitchFamily="18" charset="0"/>
                                    <a:ea typeface="Cambria Math" panose="02040503050406030204" pitchFamily="18" charset="0"/>
                                  </a:rPr>
                                  <m:t>𝑝</m:t>
                                </m:r>
                              </m:sub>
                            </m:sSub>
                            <m:sSub>
                              <m:sSubPr>
                                <m:ctrlPr>
                                  <a:rPr lang="en-US" sz="2600" b="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𝑃</m:t>
                                </m:r>
                              </m:e>
                              <m:sub>
                                <m:r>
                                  <a:rPr lang="en-US" sz="2600" b="0" i="1" smtClean="0">
                                    <a:solidFill>
                                      <a:srgbClr val="FFFF00"/>
                                    </a:solidFill>
                                    <a:latin typeface="Cambria Math" panose="02040503050406030204" pitchFamily="18" charset="0"/>
                                  </a:rPr>
                                  <m:t>𝑖</m:t>
                                </m:r>
                                <m:r>
                                  <a:rPr lang="en-US" sz="2600" b="0" i="1" smtClean="0">
                                    <a:solidFill>
                                      <a:srgbClr val="FFFF00"/>
                                    </a:solidFill>
                                    <a:latin typeface="Cambria Math" panose="02040503050406030204" pitchFamily="18" charset="0"/>
                                  </a:rPr>
                                  <m:t>−1</m:t>
                                </m:r>
                              </m:sub>
                            </m:sSub>
                            <m:r>
                              <a:rPr lang="en-US" sz="2600" i="1">
                                <a:solidFill>
                                  <a:srgbClr val="FFFF00"/>
                                </a:solidFill>
                                <a:latin typeface="Cambria Math" panose="02040503050406030204" pitchFamily="18" charset="0"/>
                                <a:ea typeface="Cambria Math" panose="02040503050406030204" pitchFamily="18" charset="0"/>
                              </a:rPr>
                              <m:t>− </m:t>
                            </m:r>
                            <m:r>
                              <a:rPr lang="en-US" sz="2600" i="1">
                                <a:solidFill>
                                  <a:srgbClr val="FFFF00"/>
                                </a:solidFill>
                                <a:latin typeface="Cambria Math" panose="02040503050406030204" pitchFamily="18" charset="0"/>
                                <a:ea typeface="Cambria Math" panose="02040503050406030204" pitchFamily="18" charset="0"/>
                              </a:rPr>
                              <m:t>𝛿</m:t>
                            </m:r>
                            <m:sSub>
                              <m:sSubPr>
                                <m:ctrlPr>
                                  <a:rPr lang="en-US" sz="2600" b="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𝑍</m:t>
                                </m:r>
                              </m:e>
                              <m:sub>
                                <m:r>
                                  <a:rPr lang="en-US" sz="2600" b="0" i="1" smtClean="0">
                                    <a:solidFill>
                                      <a:srgbClr val="FFFF00"/>
                                    </a:solidFill>
                                    <a:latin typeface="Cambria Math" panose="02040503050406030204" pitchFamily="18" charset="0"/>
                                  </a:rPr>
                                  <m:t>𝑖</m:t>
                                </m:r>
                                <m:r>
                                  <a:rPr lang="en-US" sz="2600" b="0" i="1" smtClean="0">
                                    <a:solidFill>
                                      <a:srgbClr val="FFFF00"/>
                                    </a:solidFill>
                                    <a:latin typeface="Cambria Math" panose="02040503050406030204" pitchFamily="18" charset="0"/>
                                  </a:rPr>
                                  <m:t>−1</m:t>
                                </m:r>
                              </m:sub>
                            </m:sSub>
                            <m:sSub>
                              <m:sSubPr>
                                <m:ctrlPr>
                                  <a:rPr lang="en-US" sz="2600" b="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𝑃</m:t>
                                </m:r>
                              </m:e>
                              <m:sub>
                                <m:r>
                                  <a:rPr lang="en-US" sz="2600" b="0" i="1" smtClean="0">
                                    <a:solidFill>
                                      <a:srgbClr val="FFFF00"/>
                                    </a:solidFill>
                                    <a:latin typeface="Cambria Math" panose="02040503050406030204" pitchFamily="18" charset="0"/>
                                  </a:rPr>
                                  <m:t>𝑖</m:t>
                                </m:r>
                                <m:r>
                                  <a:rPr lang="en-US" sz="2600" b="0" i="1" smtClean="0">
                                    <a:solidFill>
                                      <a:srgbClr val="FFFF00"/>
                                    </a:solidFill>
                                    <a:latin typeface="Cambria Math" panose="02040503050406030204" pitchFamily="18" charset="0"/>
                                  </a:rPr>
                                  <m:t>−1</m:t>
                                </m:r>
                              </m:sub>
                            </m:sSub>
                          </m:e>
                        </m:d>
                      </m:oMath>
                    </m:oMathPara>
                  </a14:m>
                  <a:endParaRPr lang="en-US" sz="2600" dirty="0">
                    <a:solidFill>
                      <a:srgbClr val="FFFF00"/>
                    </a:solidFill>
                  </a:endParaRPr>
                </a:p>
              </p:txBody>
            </p:sp>
          </mc:Choice>
          <mc:Fallback xmlns="">
            <p:sp>
              <p:nvSpPr>
                <p:cNvPr id="7" name="Rectangle 6">
                  <a:extLst>
                    <a:ext uri="{FF2B5EF4-FFF2-40B4-BE49-F238E27FC236}">
                      <a16:creationId xmlns:a16="http://schemas.microsoft.com/office/drawing/2014/main" id="{11521786-C456-0D42-872A-E8EA1DAC441E}"/>
                    </a:ext>
                  </a:extLst>
                </p:cNvPr>
                <p:cNvSpPr>
                  <a:spLocks noRot="1" noChangeAspect="1" noMove="1" noResize="1" noEditPoints="1" noAdjustHandles="1" noChangeArrowheads="1" noChangeShapeType="1" noTextEdit="1"/>
                </p:cNvSpPr>
                <p:nvPr/>
              </p:nvSpPr>
              <p:spPr>
                <a:xfrm>
                  <a:off x="5980559" y="1945917"/>
                  <a:ext cx="8178008" cy="909031"/>
                </a:xfrm>
                <a:prstGeom prst="rect">
                  <a:avLst/>
                </a:prstGeom>
                <a:blipFill>
                  <a:blip r:embed="rId2"/>
                  <a:stretch>
                    <a:fillRect b="-4167"/>
                  </a:stretch>
                </a:blipFill>
              </p:spPr>
              <p:txBody>
                <a:bodyPr/>
                <a:lstStyle/>
                <a:p>
                  <a:r>
                    <a:rPr lang="en-US">
                      <a:noFill/>
                    </a:rPr>
                    <a:t> </a:t>
                  </a:r>
                </a:p>
              </p:txBody>
            </p:sp>
          </mc:Fallback>
        </mc:AlternateContent>
      </p:grpSp>
      <p:sp>
        <p:nvSpPr>
          <p:cNvPr id="19" name="Rectangle 18">
            <a:extLst>
              <a:ext uri="{FF2B5EF4-FFF2-40B4-BE49-F238E27FC236}">
                <a16:creationId xmlns:a16="http://schemas.microsoft.com/office/drawing/2014/main" id="{142CB3B4-1DDF-5444-813E-D602CF4BBBDA}"/>
              </a:ext>
            </a:extLst>
          </p:cNvPr>
          <p:cNvSpPr/>
          <p:nvPr/>
        </p:nvSpPr>
        <p:spPr>
          <a:xfrm>
            <a:off x="-595370" y="3817949"/>
            <a:ext cx="16542326" cy="400110"/>
          </a:xfrm>
          <a:prstGeom prst="rect">
            <a:avLst/>
          </a:prstGeom>
          <a:ln>
            <a:noFill/>
          </a:ln>
        </p:spPr>
        <p:txBody>
          <a:bodyPr wrap="square">
            <a:spAutoFit/>
          </a:bodyPr>
          <a:lstStyle/>
          <a:p>
            <a:r>
              <a:rPr lang="en-US" sz="2000" dirty="0">
                <a:solidFill>
                  <a:schemeClr val="bg1"/>
                </a:solidFill>
              </a:rPr>
              <a:t> 	P[</a:t>
            </a:r>
            <a:r>
              <a:rPr lang="en-US" sz="2000" dirty="0" err="1">
                <a:solidFill>
                  <a:schemeClr val="bg1"/>
                </a:solidFill>
              </a:rPr>
              <a:t>i</a:t>
            </a:r>
            <a:r>
              <a:rPr lang="en-US" sz="2000" dirty="0">
                <a:solidFill>
                  <a:schemeClr val="bg1"/>
                </a:solidFill>
              </a:rPr>
              <a:t>] &lt;- P[i-1] + dt * ((u * P[i-1] * (N[i-1] / (N[i-1] + k))) - m * P[i-1] - </a:t>
            </a:r>
            <a:r>
              <a:rPr lang="en-US" sz="2000" dirty="0" err="1">
                <a:solidFill>
                  <a:schemeClr val="bg1"/>
                </a:solidFill>
              </a:rPr>
              <a:t>ga</a:t>
            </a:r>
            <a:r>
              <a:rPr lang="en-US" sz="2000" dirty="0">
                <a:solidFill>
                  <a:schemeClr val="bg1"/>
                </a:solidFill>
              </a:rPr>
              <a:t> * P[i-1] * Z[i-1])</a:t>
            </a:r>
          </a:p>
        </p:txBody>
      </p:sp>
    </p:spTree>
    <p:extLst>
      <p:ext uri="{BB962C8B-B14F-4D97-AF65-F5344CB8AC3E}">
        <p14:creationId xmlns:p14="http://schemas.microsoft.com/office/powerpoint/2010/main" val="1051495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6B17B117-9777-4C41-A87B-DCE20E9A0343}"/>
              </a:ext>
            </a:extLst>
          </p:cNvPr>
          <p:cNvSpPr/>
          <p:nvPr/>
        </p:nvSpPr>
        <p:spPr>
          <a:xfrm>
            <a:off x="114300" y="3467100"/>
            <a:ext cx="11963400" cy="657744"/>
          </a:xfrm>
          <a:prstGeom prst="roundRect">
            <a:avLst/>
          </a:prstGeom>
          <a:solidFill>
            <a:srgbClr val="5507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AE9421DA-2AE8-1C46-AB7D-AEE535B6DCF6}"/>
              </a:ext>
            </a:extLst>
          </p:cNvPr>
          <p:cNvSpPr txBox="1"/>
          <p:nvPr/>
        </p:nvSpPr>
        <p:spPr>
          <a:xfrm>
            <a:off x="228600" y="125730"/>
            <a:ext cx="11450782" cy="369332"/>
          </a:xfrm>
          <a:prstGeom prst="rect">
            <a:avLst/>
          </a:prstGeom>
          <a:noFill/>
        </p:spPr>
        <p:txBody>
          <a:bodyPr wrap="square" rtlCol="0">
            <a:spAutoFit/>
          </a:bodyPr>
          <a:lstStyle/>
          <a:p>
            <a:r>
              <a:rPr lang="en-US" u="sng" dirty="0"/>
              <a:t>Step 4: Write out the code into R – Step 1 write the equations in a loop through time (</a:t>
            </a:r>
            <a:r>
              <a:rPr lang="en-US" u="sng" dirty="0" err="1"/>
              <a:t>i</a:t>
            </a:r>
            <a:r>
              <a:rPr lang="en-US" u="sng" dirty="0"/>
              <a:t>)</a:t>
            </a:r>
          </a:p>
        </p:txBody>
      </p:sp>
      <p:grpSp>
        <p:nvGrpSpPr>
          <p:cNvPr id="8" name="Group 7">
            <a:extLst>
              <a:ext uri="{FF2B5EF4-FFF2-40B4-BE49-F238E27FC236}">
                <a16:creationId xmlns:a16="http://schemas.microsoft.com/office/drawing/2014/main" id="{B92FF299-B4B4-3142-9295-750DB215511C}"/>
              </a:ext>
            </a:extLst>
          </p:cNvPr>
          <p:cNvGrpSpPr/>
          <p:nvPr/>
        </p:nvGrpSpPr>
        <p:grpSpPr>
          <a:xfrm>
            <a:off x="3042226" y="1876999"/>
            <a:ext cx="6107548" cy="944475"/>
            <a:chOff x="5890773" y="3713095"/>
            <a:chExt cx="6107548" cy="944475"/>
          </a:xfrm>
        </p:grpSpPr>
        <p:sp>
          <p:nvSpPr>
            <p:cNvPr id="9" name="Rounded Rectangle 8">
              <a:extLst>
                <a:ext uri="{FF2B5EF4-FFF2-40B4-BE49-F238E27FC236}">
                  <a16:creationId xmlns:a16="http://schemas.microsoft.com/office/drawing/2014/main" id="{A01A14FE-F0E1-2A45-95E4-CE8D85C8D5A3}"/>
                </a:ext>
              </a:extLst>
            </p:cNvPr>
            <p:cNvSpPr/>
            <p:nvPr/>
          </p:nvSpPr>
          <p:spPr>
            <a:xfrm>
              <a:off x="5890773" y="3713095"/>
              <a:ext cx="6107548" cy="944475"/>
            </a:xfrm>
            <a:prstGeom prst="round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C7B84F9-178D-604B-8EEF-DC5DCFC07DA4}"/>
                    </a:ext>
                  </a:extLst>
                </p:cNvPr>
                <p:cNvSpPr/>
                <p:nvPr/>
              </p:nvSpPr>
              <p:spPr>
                <a:xfrm>
                  <a:off x="6064720" y="3939110"/>
                  <a:ext cx="5759654" cy="4924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60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𝑍</m:t>
                            </m:r>
                          </m:e>
                          <m:sub>
                            <m:r>
                              <a:rPr lang="en-US" sz="2600" b="0" i="1" smtClean="0">
                                <a:solidFill>
                                  <a:srgbClr val="FFFF00"/>
                                </a:solidFill>
                                <a:latin typeface="Cambria Math" panose="02040503050406030204" pitchFamily="18" charset="0"/>
                              </a:rPr>
                              <m:t>𝑖</m:t>
                            </m:r>
                          </m:sub>
                        </m:sSub>
                        <m:r>
                          <a:rPr lang="en-US" sz="2600" i="1">
                            <a:solidFill>
                              <a:srgbClr val="FFFF00"/>
                            </a:solidFill>
                            <a:latin typeface="Cambria Math" panose="02040503050406030204" pitchFamily="18" charset="0"/>
                          </a:rPr>
                          <m:t>=</m:t>
                        </m:r>
                        <m:sSub>
                          <m:sSubPr>
                            <m:ctrlPr>
                              <a:rPr lang="en-US" sz="260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𝑍</m:t>
                            </m:r>
                          </m:e>
                          <m:sub>
                            <m:r>
                              <a:rPr lang="en-US" sz="2600" b="0" i="1" smtClean="0">
                                <a:solidFill>
                                  <a:srgbClr val="FFFF00"/>
                                </a:solidFill>
                                <a:latin typeface="Cambria Math" panose="02040503050406030204" pitchFamily="18" charset="0"/>
                              </a:rPr>
                              <m:t>𝑖</m:t>
                            </m:r>
                            <m:r>
                              <a:rPr lang="en-US" sz="2600" b="0" i="1" smtClean="0">
                                <a:solidFill>
                                  <a:srgbClr val="FFFF00"/>
                                </a:solidFill>
                                <a:latin typeface="Cambria Math" panose="02040503050406030204" pitchFamily="18" charset="0"/>
                              </a:rPr>
                              <m:t>−1</m:t>
                            </m:r>
                          </m:sub>
                        </m:sSub>
                        <m:r>
                          <a:rPr lang="en-US" sz="2600" b="0" i="1" smtClean="0">
                            <a:solidFill>
                              <a:srgbClr val="FFFF00"/>
                            </a:solidFill>
                            <a:latin typeface="Cambria Math" panose="02040503050406030204" pitchFamily="18" charset="0"/>
                          </a:rPr>
                          <m:t>+</m:t>
                        </m:r>
                        <m:r>
                          <a:rPr lang="en-US" sz="2600" b="0" i="1" smtClean="0">
                            <a:solidFill>
                              <a:srgbClr val="FFFF00"/>
                            </a:solidFill>
                            <a:latin typeface="Cambria Math" panose="02040503050406030204" pitchFamily="18" charset="0"/>
                          </a:rPr>
                          <m:t>𝑑𝑡</m:t>
                        </m:r>
                        <m:d>
                          <m:dPr>
                            <m:begChr m:val="["/>
                            <m:endChr m:val="]"/>
                            <m:ctrlPr>
                              <a:rPr lang="en-US" sz="2600" b="0" i="1" smtClean="0">
                                <a:solidFill>
                                  <a:srgbClr val="FFFF00"/>
                                </a:solidFill>
                                <a:latin typeface="Cambria Math" panose="02040503050406030204" pitchFamily="18" charset="0"/>
                              </a:rPr>
                            </m:ctrlPr>
                          </m:dPr>
                          <m:e>
                            <m:r>
                              <a:rPr lang="en-US" sz="2600" b="0" i="1" smtClean="0">
                                <a:solidFill>
                                  <a:srgbClr val="FFFF00"/>
                                </a:solidFill>
                                <a:latin typeface="Cambria Math" panose="02040503050406030204" pitchFamily="18" charset="0"/>
                                <a:ea typeface="Cambria Math" panose="02040503050406030204" pitchFamily="18" charset="0"/>
                              </a:rPr>
                              <m:t>𝛾</m:t>
                            </m:r>
                            <m:r>
                              <a:rPr lang="en-US" sz="2600" i="1">
                                <a:solidFill>
                                  <a:srgbClr val="FFFF00"/>
                                </a:solidFill>
                                <a:latin typeface="Cambria Math" panose="02040503050406030204" pitchFamily="18" charset="0"/>
                                <a:ea typeface="Cambria Math" panose="02040503050406030204" pitchFamily="18" charset="0"/>
                              </a:rPr>
                              <m:t>𝛿</m:t>
                            </m:r>
                            <m:sSub>
                              <m:sSubPr>
                                <m:ctrlPr>
                                  <a:rPr lang="en-US" sz="2600" b="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𝑍</m:t>
                                </m:r>
                              </m:e>
                              <m:sub>
                                <m:r>
                                  <a:rPr lang="en-US" sz="2600" b="0" i="1" smtClean="0">
                                    <a:solidFill>
                                      <a:srgbClr val="FFFF00"/>
                                    </a:solidFill>
                                    <a:latin typeface="Cambria Math" panose="02040503050406030204" pitchFamily="18" charset="0"/>
                                  </a:rPr>
                                  <m:t>𝑖</m:t>
                                </m:r>
                                <m:r>
                                  <a:rPr lang="en-US" sz="2600" b="0" i="1" smtClean="0">
                                    <a:solidFill>
                                      <a:srgbClr val="FFFF00"/>
                                    </a:solidFill>
                                    <a:latin typeface="Cambria Math" panose="02040503050406030204" pitchFamily="18" charset="0"/>
                                  </a:rPr>
                                  <m:t>−1</m:t>
                                </m:r>
                              </m:sub>
                            </m:sSub>
                            <m:sSub>
                              <m:sSubPr>
                                <m:ctrlPr>
                                  <a:rPr lang="en-US" sz="2600" b="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𝑃</m:t>
                                </m:r>
                              </m:e>
                              <m:sub>
                                <m:r>
                                  <a:rPr lang="en-US" sz="2600" b="0" i="1" smtClean="0">
                                    <a:solidFill>
                                      <a:srgbClr val="FFFF00"/>
                                    </a:solidFill>
                                    <a:latin typeface="Cambria Math" panose="02040503050406030204" pitchFamily="18" charset="0"/>
                                  </a:rPr>
                                  <m:t>𝑖</m:t>
                                </m:r>
                                <m:r>
                                  <a:rPr lang="en-US" sz="2600" b="0" i="1" smtClean="0">
                                    <a:solidFill>
                                      <a:srgbClr val="FFFF00"/>
                                    </a:solidFill>
                                    <a:latin typeface="Cambria Math" panose="02040503050406030204" pitchFamily="18" charset="0"/>
                                  </a:rPr>
                                  <m:t>−1</m:t>
                                </m:r>
                              </m:sub>
                            </m:sSub>
                            <m:r>
                              <a:rPr lang="en-US" sz="2600" b="0" i="1" smtClean="0">
                                <a:solidFill>
                                  <a:srgbClr val="FFFF00"/>
                                </a:solidFill>
                                <a:latin typeface="Cambria Math" panose="02040503050406030204" pitchFamily="18" charset="0"/>
                              </a:rPr>
                              <m:t> − </m:t>
                            </m:r>
                            <m:sSub>
                              <m:sSubPr>
                                <m:ctrlPr>
                                  <a:rPr lang="en-US" sz="2600" b="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𝑚</m:t>
                                </m:r>
                              </m:e>
                              <m:sub>
                                <m:r>
                                  <a:rPr lang="en-US" sz="2600" b="0" i="1" smtClean="0">
                                    <a:solidFill>
                                      <a:srgbClr val="FFFF00"/>
                                    </a:solidFill>
                                    <a:latin typeface="Cambria Math" panose="02040503050406030204" pitchFamily="18" charset="0"/>
                                  </a:rPr>
                                  <m:t>𝑧</m:t>
                                </m:r>
                              </m:sub>
                            </m:sSub>
                            <m:sSub>
                              <m:sSubPr>
                                <m:ctrlPr>
                                  <a:rPr lang="en-US" sz="2600" b="0" i="1" smtClean="0">
                                    <a:solidFill>
                                      <a:srgbClr val="FFFF00"/>
                                    </a:solidFill>
                                    <a:latin typeface="Cambria Math" panose="02040503050406030204" pitchFamily="18" charset="0"/>
                                  </a:rPr>
                                </m:ctrlPr>
                              </m:sSubPr>
                              <m:e>
                                <m:r>
                                  <a:rPr lang="en-US" sz="2600" b="0" i="1" smtClean="0">
                                    <a:solidFill>
                                      <a:srgbClr val="FFFF00"/>
                                    </a:solidFill>
                                    <a:latin typeface="Cambria Math" panose="02040503050406030204" pitchFamily="18" charset="0"/>
                                  </a:rPr>
                                  <m:t>𝑍</m:t>
                                </m:r>
                              </m:e>
                              <m:sub>
                                <m:r>
                                  <a:rPr lang="en-US" sz="2600" b="0" i="1" smtClean="0">
                                    <a:solidFill>
                                      <a:srgbClr val="FFFF00"/>
                                    </a:solidFill>
                                    <a:latin typeface="Cambria Math" panose="02040503050406030204" pitchFamily="18" charset="0"/>
                                  </a:rPr>
                                  <m:t>𝑖</m:t>
                                </m:r>
                                <m:r>
                                  <a:rPr lang="en-US" sz="2600" b="0" i="1" smtClean="0">
                                    <a:solidFill>
                                      <a:srgbClr val="FFFF00"/>
                                    </a:solidFill>
                                    <a:latin typeface="Cambria Math" panose="02040503050406030204" pitchFamily="18" charset="0"/>
                                  </a:rPr>
                                  <m:t>−1</m:t>
                                </m:r>
                              </m:sub>
                            </m:sSub>
                          </m:e>
                        </m:d>
                      </m:oMath>
                    </m:oMathPara>
                  </a14:m>
                  <a:endParaRPr lang="en-US" sz="2600" dirty="0">
                    <a:solidFill>
                      <a:srgbClr val="FFFF00"/>
                    </a:solidFill>
                  </a:endParaRPr>
                </a:p>
              </p:txBody>
            </p:sp>
          </mc:Choice>
          <mc:Fallback xmlns="">
            <p:sp>
              <p:nvSpPr>
                <p:cNvPr id="11" name="Rectangle 10">
                  <a:extLst>
                    <a:ext uri="{FF2B5EF4-FFF2-40B4-BE49-F238E27FC236}">
                      <a16:creationId xmlns:a16="http://schemas.microsoft.com/office/drawing/2014/main" id="{4C7B84F9-178D-604B-8EEF-DC5DCFC07DA4}"/>
                    </a:ext>
                  </a:extLst>
                </p:cNvPr>
                <p:cNvSpPr>
                  <a:spLocks noRot="1" noChangeAspect="1" noMove="1" noResize="1" noEditPoints="1" noAdjustHandles="1" noChangeArrowheads="1" noChangeShapeType="1" noTextEdit="1"/>
                </p:cNvSpPr>
                <p:nvPr/>
              </p:nvSpPr>
              <p:spPr>
                <a:xfrm>
                  <a:off x="6064720" y="3939110"/>
                  <a:ext cx="5759654" cy="492443"/>
                </a:xfrm>
                <a:prstGeom prst="rect">
                  <a:avLst/>
                </a:prstGeom>
                <a:blipFill>
                  <a:blip r:embed="rId2"/>
                  <a:stretch>
                    <a:fillRect b="-17500"/>
                  </a:stretch>
                </a:blipFill>
              </p:spPr>
              <p:txBody>
                <a:bodyPr/>
                <a:lstStyle/>
                <a:p>
                  <a:r>
                    <a:rPr lang="en-US">
                      <a:noFill/>
                    </a:rPr>
                    <a:t> </a:t>
                  </a:r>
                </a:p>
              </p:txBody>
            </p:sp>
          </mc:Fallback>
        </mc:AlternateContent>
      </p:grpSp>
      <p:sp>
        <p:nvSpPr>
          <p:cNvPr id="19" name="Rectangle 18">
            <a:extLst>
              <a:ext uri="{FF2B5EF4-FFF2-40B4-BE49-F238E27FC236}">
                <a16:creationId xmlns:a16="http://schemas.microsoft.com/office/drawing/2014/main" id="{142CB3B4-1DDF-5444-813E-D602CF4BBBDA}"/>
              </a:ext>
            </a:extLst>
          </p:cNvPr>
          <p:cNvSpPr/>
          <p:nvPr/>
        </p:nvSpPr>
        <p:spPr>
          <a:xfrm>
            <a:off x="499139" y="3565139"/>
            <a:ext cx="16542326" cy="461665"/>
          </a:xfrm>
          <a:prstGeom prst="rect">
            <a:avLst/>
          </a:prstGeom>
          <a:ln>
            <a:noFill/>
          </a:ln>
        </p:spPr>
        <p:txBody>
          <a:bodyPr wrap="square">
            <a:spAutoFit/>
          </a:bodyPr>
          <a:lstStyle/>
          <a:p>
            <a:r>
              <a:rPr lang="en-US" sz="2400" dirty="0">
                <a:solidFill>
                  <a:schemeClr val="bg1"/>
                </a:solidFill>
              </a:rPr>
              <a:t> 	Z[</a:t>
            </a:r>
            <a:r>
              <a:rPr lang="en-US" sz="2400" dirty="0" err="1">
                <a:solidFill>
                  <a:schemeClr val="bg1"/>
                </a:solidFill>
              </a:rPr>
              <a:t>i</a:t>
            </a:r>
            <a:r>
              <a:rPr lang="en-US" sz="2400" dirty="0">
                <a:solidFill>
                  <a:schemeClr val="bg1"/>
                </a:solidFill>
              </a:rPr>
              <a:t>] &lt;- Z[i-1] + dt * (</a:t>
            </a:r>
            <a:r>
              <a:rPr lang="en-US" sz="2400" dirty="0" err="1">
                <a:solidFill>
                  <a:schemeClr val="bg1"/>
                </a:solidFill>
              </a:rPr>
              <a:t>ro</a:t>
            </a:r>
            <a:r>
              <a:rPr lang="en-US" sz="2400" dirty="0">
                <a:solidFill>
                  <a:schemeClr val="bg1"/>
                </a:solidFill>
              </a:rPr>
              <a:t> * </a:t>
            </a:r>
            <a:r>
              <a:rPr lang="en-US" sz="2400" dirty="0" err="1">
                <a:solidFill>
                  <a:schemeClr val="bg1"/>
                </a:solidFill>
              </a:rPr>
              <a:t>ga</a:t>
            </a:r>
            <a:r>
              <a:rPr lang="en-US" sz="2400" dirty="0">
                <a:solidFill>
                  <a:schemeClr val="bg1"/>
                </a:solidFill>
              </a:rPr>
              <a:t> * Z[i-1] * P[i-1] - </a:t>
            </a:r>
            <a:r>
              <a:rPr lang="en-US" sz="2400" dirty="0" err="1">
                <a:solidFill>
                  <a:schemeClr val="bg1"/>
                </a:solidFill>
              </a:rPr>
              <a:t>yt</a:t>
            </a:r>
            <a:r>
              <a:rPr lang="en-US" sz="2400" dirty="0">
                <a:solidFill>
                  <a:schemeClr val="bg1"/>
                </a:solidFill>
              </a:rPr>
              <a:t> * Z[i-1])</a:t>
            </a:r>
          </a:p>
        </p:txBody>
      </p:sp>
    </p:spTree>
    <p:extLst>
      <p:ext uri="{BB962C8B-B14F-4D97-AF65-F5344CB8AC3E}">
        <p14:creationId xmlns:p14="http://schemas.microsoft.com/office/powerpoint/2010/main" val="1646452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421DA-2AE8-1C46-AB7D-AEE535B6DCF6}"/>
              </a:ext>
            </a:extLst>
          </p:cNvPr>
          <p:cNvSpPr txBox="1"/>
          <p:nvPr/>
        </p:nvSpPr>
        <p:spPr>
          <a:xfrm>
            <a:off x="228600" y="125730"/>
            <a:ext cx="11450782" cy="369332"/>
          </a:xfrm>
          <a:prstGeom prst="rect">
            <a:avLst/>
          </a:prstGeom>
          <a:noFill/>
        </p:spPr>
        <p:txBody>
          <a:bodyPr wrap="square" rtlCol="0">
            <a:spAutoFit/>
          </a:bodyPr>
          <a:lstStyle/>
          <a:p>
            <a:r>
              <a:rPr lang="en-US" u="sng" dirty="0"/>
              <a:t>Step 4: Write out the code into R – Step 1 write the equations in a loop through time (</a:t>
            </a:r>
            <a:r>
              <a:rPr lang="en-US" u="sng" dirty="0" err="1"/>
              <a:t>i</a:t>
            </a:r>
            <a:r>
              <a:rPr lang="en-US" u="sng" dirty="0"/>
              <a:t>)</a:t>
            </a:r>
          </a:p>
        </p:txBody>
      </p:sp>
      <p:sp>
        <p:nvSpPr>
          <p:cNvPr id="10" name="Rounded Rectangle 9">
            <a:extLst>
              <a:ext uri="{FF2B5EF4-FFF2-40B4-BE49-F238E27FC236}">
                <a16:creationId xmlns:a16="http://schemas.microsoft.com/office/drawing/2014/main" id="{171A89D4-23A7-864D-841B-CC254F1E478A}"/>
              </a:ext>
            </a:extLst>
          </p:cNvPr>
          <p:cNvSpPr/>
          <p:nvPr/>
        </p:nvSpPr>
        <p:spPr>
          <a:xfrm>
            <a:off x="263236" y="1651048"/>
            <a:ext cx="11928764" cy="2817240"/>
          </a:xfrm>
          <a:prstGeom prst="roundRect">
            <a:avLst/>
          </a:prstGeom>
          <a:solidFill>
            <a:srgbClr val="5507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u="sng" dirty="0">
                <a:solidFill>
                  <a:srgbClr val="FFFF00"/>
                </a:solidFill>
              </a:rPr>
              <a:t>#### Start with writing out the model equations looping through time</a:t>
            </a:r>
          </a:p>
          <a:p>
            <a:endParaRPr lang="en-US" sz="1700" b="1" u="sng" dirty="0">
              <a:solidFill>
                <a:srgbClr val="FFFF00"/>
              </a:solidFill>
            </a:endParaRPr>
          </a:p>
          <a:p>
            <a:r>
              <a:rPr lang="en-US" sz="2000" dirty="0">
                <a:solidFill>
                  <a:schemeClr val="bg1"/>
                </a:solidFill>
              </a:rPr>
              <a:t>for (</a:t>
            </a:r>
            <a:r>
              <a:rPr lang="en-US" sz="2000" dirty="0" err="1">
                <a:solidFill>
                  <a:schemeClr val="bg1"/>
                </a:solidFill>
              </a:rPr>
              <a:t>i</a:t>
            </a:r>
            <a:r>
              <a:rPr lang="en-US" sz="2000" dirty="0">
                <a:solidFill>
                  <a:schemeClr val="bg1"/>
                </a:solidFill>
              </a:rPr>
              <a:t> in 2:iter){</a:t>
            </a:r>
          </a:p>
          <a:p>
            <a:r>
              <a:rPr lang="en-US" dirty="0">
                <a:solidFill>
                  <a:schemeClr val="bg1"/>
                </a:solidFill>
              </a:rPr>
              <a:t>  P[</a:t>
            </a:r>
            <a:r>
              <a:rPr lang="en-US" dirty="0" err="1">
                <a:solidFill>
                  <a:schemeClr val="bg1"/>
                </a:solidFill>
              </a:rPr>
              <a:t>i</a:t>
            </a:r>
            <a:r>
              <a:rPr lang="en-US" dirty="0">
                <a:solidFill>
                  <a:schemeClr val="bg1"/>
                </a:solidFill>
              </a:rPr>
              <a:t>] &lt;- P[i-1] + dt * ((u * P[i-1] * (N[i-1] / (N[i-1] + k))) - m * P[i-1] - </a:t>
            </a:r>
            <a:r>
              <a:rPr lang="en-US" dirty="0" err="1">
                <a:solidFill>
                  <a:schemeClr val="bg1"/>
                </a:solidFill>
              </a:rPr>
              <a:t>ga</a:t>
            </a:r>
            <a:r>
              <a:rPr lang="en-US" dirty="0">
                <a:solidFill>
                  <a:schemeClr val="bg1"/>
                </a:solidFill>
              </a:rPr>
              <a:t> * P[i-1] * Z[i-1])</a:t>
            </a:r>
          </a:p>
          <a:p>
            <a:r>
              <a:rPr lang="en-US" dirty="0">
                <a:solidFill>
                  <a:schemeClr val="bg1"/>
                </a:solidFill>
              </a:rPr>
              <a:t>  Z[</a:t>
            </a:r>
            <a:r>
              <a:rPr lang="en-US" dirty="0" err="1">
                <a:solidFill>
                  <a:schemeClr val="bg1"/>
                </a:solidFill>
              </a:rPr>
              <a:t>i</a:t>
            </a:r>
            <a:r>
              <a:rPr lang="en-US" dirty="0">
                <a:solidFill>
                  <a:schemeClr val="bg1"/>
                </a:solidFill>
              </a:rPr>
              <a:t>] &lt;- Z[i-1] + dt * (</a:t>
            </a:r>
            <a:r>
              <a:rPr lang="en-US" dirty="0" err="1">
                <a:solidFill>
                  <a:schemeClr val="bg1"/>
                </a:solidFill>
              </a:rPr>
              <a:t>ro</a:t>
            </a:r>
            <a:r>
              <a:rPr lang="en-US" dirty="0">
                <a:solidFill>
                  <a:schemeClr val="bg1"/>
                </a:solidFill>
              </a:rPr>
              <a:t> * </a:t>
            </a:r>
            <a:r>
              <a:rPr lang="en-US" dirty="0" err="1">
                <a:solidFill>
                  <a:schemeClr val="bg1"/>
                </a:solidFill>
              </a:rPr>
              <a:t>ga</a:t>
            </a:r>
            <a:r>
              <a:rPr lang="en-US" dirty="0">
                <a:solidFill>
                  <a:schemeClr val="bg1"/>
                </a:solidFill>
              </a:rPr>
              <a:t> * Z[i-1] * P[i-1] - </a:t>
            </a:r>
            <a:r>
              <a:rPr lang="en-US" dirty="0" err="1">
                <a:solidFill>
                  <a:schemeClr val="bg1"/>
                </a:solidFill>
              </a:rPr>
              <a:t>yt</a:t>
            </a:r>
            <a:r>
              <a:rPr lang="en-US" dirty="0">
                <a:solidFill>
                  <a:schemeClr val="bg1"/>
                </a:solidFill>
              </a:rPr>
              <a:t> * Z[i-1])</a:t>
            </a:r>
          </a:p>
          <a:p>
            <a:r>
              <a:rPr lang="en-US" dirty="0">
                <a:solidFill>
                  <a:schemeClr val="bg1"/>
                </a:solidFill>
              </a:rPr>
              <a:t>  N[</a:t>
            </a:r>
            <a:r>
              <a:rPr lang="en-US" dirty="0" err="1">
                <a:solidFill>
                  <a:schemeClr val="bg1"/>
                </a:solidFill>
              </a:rPr>
              <a:t>i</a:t>
            </a:r>
            <a:r>
              <a:rPr lang="en-US" dirty="0">
                <a:solidFill>
                  <a:schemeClr val="bg1"/>
                </a:solidFill>
              </a:rPr>
              <a:t>] &lt;- N[i-1] + dt * (d*(N.0-N[i-1])-(u * P[i-1] * (N[i-1] / (N[i-1] + k))) + (1-ro) * </a:t>
            </a:r>
            <a:r>
              <a:rPr lang="en-US" dirty="0" err="1">
                <a:solidFill>
                  <a:schemeClr val="bg1"/>
                </a:solidFill>
              </a:rPr>
              <a:t>ga</a:t>
            </a:r>
            <a:r>
              <a:rPr lang="en-US" dirty="0">
                <a:solidFill>
                  <a:schemeClr val="bg1"/>
                </a:solidFill>
              </a:rPr>
              <a:t> * P[i-1]  								* Z[i-1] + m * P[i-1] + </a:t>
            </a:r>
            <a:r>
              <a:rPr lang="en-US" dirty="0" err="1">
                <a:solidFill>
                  <a:schemeClr val="bg1"/>
                </a:solidFill>
              </a:rPr>
              <a:t>yt</a:t>
            </a:r>
            <a:r>
              <a:rPr lang="en-US" dirty="0">
                <a:solidFill>
                  <a:schemeClr val="bg1"/>
                </a:solidFill>
              </a:rPr>
              <a:t> * Z[i-1])</a:t>
            </a:r>
          </a:p>
          <a:p>
            <a:r>
              <a:rPr lang="en-US" sz="2000" dirty="0">
                <a:solidFill>
                  <a:schemeClr val="bg1"/>
                </a:solidFill>
              </a:rPr>
              <a:t>}</a:t>
            </a:r>
          </a:p>
        </p:txBody>
      </p:sp>
    </p:spTree>
    <p:extLst>
      <p:ext uri="{BB962C8B-B14F-4D97-AF65-F5344CB8AC3E}">
        <p14:creationId xmlns:p14="http://schemas.microsoft.com/office/powerpoint/2010/main" val="4012065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421DA-2AE8-1C46-AB7D-AEE535B6DCF6}"/>
              </a:ext>
            </a:extLst>
          </p:cNvPr>
          <p:cNvSpPr txBox="1"/>
          <p:nvPr/>
        </p:nvSpPr>
        <p:spPr>
          <a:xfrm>
            <a:off x="228600" y="125730"/>
            <a:ext cx="11963400" cy="369332"/>
          </a:xfrm>
          <a:prstGeom prst="rect">
            <a:avLst/>
          </a:prstGeom>
          <a:noFill/>
        </p:spPr>
        <p:txBody>
          <a:bodyPr wrap="square" rtlCol="0">
            <a:spAutoFit/>
          </a:bodyPr>
          <a:lstStyle/>
          <a:p>
            <a:r>
              <a:rPr lang="en-US" u="sng" dirty="0"/>
              <a:t>Step 4: Write out the code into R – Then write out all of the parameters and state variables</a:t>
            </a:r>
          </a:p>
        </p:txBody>
      </p:sp>
      <p:sp>
        <p:nvSpPr>
          <p:cNvPr id="19" name="Rounded Rectangle 18">
            <a:extLst>
              <a:ext uri="{FF2B5EF4-FFF2-40B4-BE49-F238E27FC236}">
                <a16:creationId xmlns:a16="http://schemas.microsoft.com/office/drawing/2014/main" id="{6389364F-A38D-8849-9B7E-153A389EBC46}"/>
              </a:ext>
            </a:extLst>
          </p:cNvPr>
          <p:cNvSpPr/>
          <p:nvPr/>
        </p:nvSpPr>
        <p:spPr>
          <a:xfrm>
            <a:off x="263236" y="611760"/>
            <a:ext cx="11665527" cy="2218525"/>
          </a:xfrm>
          <a:prstGeom prst="roundRect">
            <a:avLst/>
          </a:prstGeom>
          <a:solidFill>
            <a:srgbClr val="5507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u="sng" dirty="0">
                <a:solidFill>
                  <a:srgbClr val="FFFF00"/>
                </a:solidFill>
              </a:rPr>
              <a:t>#### Identify parameters</a:t>
            </a:r>
          </a:p>
          <a:p>
            <a:r>
              <a:rPr lang="en-US" sz="1700" dirty="0"/>
              <a:t>for (</a:t>
            </a:r>
            <a:r>
              <a:rPr lang="en-US" sz="1700" dirty="0" err="1"/>
              <a:t>i</a:t>
            </a:r>
            <a:r>
              <a:rPr lang="en-US" sz="1700" dirty="0"/>
              <a:t> in 2:iter){</a:t>
            </a:r>
          </a:p>
          <a:p>
            <a:r>
              <a:rPr lang="en-US" sz="1700" dirty="0"/>
              <a:t>  	P[</a:t>
            </a:r>
            <a:r>
              <a:rPr lang="en-US" sz="1700" dirty="0" err="1"/>
              <a:t>i</a:t>
            </a:r>
            <a:r>
              <a:rPr lang="en-US" sz="1700" dirty="0"/>
              <a:t>] &lt;- P[i-1] + </a:t>
            </a:r>
            <a:r>
              <a:rPr lang="en-US" sz="1700" dirty="0">
                <a:solidFill>
                  <a:srgbClr val="FFFF00"/>
                </a:solidFill>
              </a:rPr>
              <a:t>dt</a:t>
            </a:r>
            <a:r>
              <a:rPr lang="en-US" sz="1700" dirty="0"/>
              <a:t> * ((</a:t>
            </a:r>
            <a:r>
              <a:rPr lang="en-US" sz="1700" dirty="0">
                <a:solidFill>
                  <a:srgbClr val="FFFF00"/>
                </a:solidFill>
              </a:rPr>
              <a:t>u</a:t>
            </a:r>
            <a:r>
              <a:rPr lang="en-US" sz="1700" dirty="0"/>
              <a:t> * P[i-1] * (N[i-1] / (N[i-1] + </a:t>
            </a:r>
            <a:r>
              <a:rPr lang="en-US" sz="1700" dirty="0">
                <a:solidFill>
                  <a:srgbClr val="FFFF00"/>
                </a:solidFill>
              </a:rPr>
              <a:t>k</a:t>
            </a:r>
            <a:r>
              <a:rPr lang="en-US" sz="1700" dirty="0"/>
              <a:t>))) - </a:t>
            </a:r>
            <a:r>
              <a:rPr lang="en-US" sz="1700" dirty="0">
                <a:solidFill>
                  <a:srgbClr val="FFFF00"/>
                </a:solidFill>
              </a:rPr>
              <a:t>m </a:t>
            </a:r>
            <a:r>
              <a:rPr lang="en-US" sz="1700" dirty="0"/>
              <a:t>* P[i-1] - </a:t>
            </a:r>
            <a:r>
              <a:rPr lang="en-US" sz="1700" dirty="0" err="1">
                <a:solidFill>
                  <a:srgbClr val="FFFF00"/>
                </a:solidFill>
              </a:rPr>
              <a:t>ga</a:t>
            </a:r>
            <a:r>
              <a:rPr lang="en-US" sz="1700" dirty="0"/>
              <a:t> * P[i-1] * Z[i-1])</a:t>
            </a:r>
          </a:p>
          <a:p>
            <a:r>
              <a:rPr lang="en-US" sz="1700" dirty="0"/>
              <a:t>  	Z[</a:t>
            </a:r>
            <a:r>
              <a:rPr lang="en-US" sz="1700" dirty="0" err="1"/>
              <a:t>i</a:t>
            </a:r>
            <a:r>
              <a:rPr lang="en-US" sz="1700" dirty="0"/>
              <a:t>] &lt;- Z[i-1] + dt * (</a:t>
            </a:r>
            <a:r>
              <a:rPr lang="en-US" sz="1700" dirty="0" err="1">
                <a:solidFill>
                  <a:srgbClr val="FFFF00"/>
                </a:solidFill>
              </a:rPr>
              <a:t>ro</a:t>
            </a:r>
            <a:r>
              <a:rPr lang="en-US" sz="1700" dirty="0"/>
              <a:t> * </a:t>
            </a:r>
            <a:r>
              <a:rPr lang="en-US" sz="1700" dirty="0" err="1">
                <a:solidFill>
                  <a:srgbClr val="FFFF00"/>
                </a:solidFill>
              </a:rPr>
              <a:t>ga</a:t>
            </a:r>
            <a:r>
              <a:rPr lang="en-US" sz="1700" dirty="0"/>
              <a:t> * Z[i-1] * P[i-1] - </a:t>
            </a:r>
            <a:r>
              <a:rPr lang="en-US" sz="1700" dirty="0" err="1">
                <a:solidFill>
                  <a:srgbClr val="FFFF00"/>
                </a:solidFill>
              </a:rPr>
              <a:t>yt</a:t>
            </a:r>
            <a:r>
              <a:rPr lang="en-US" sz="1700" dirty="0"/>
              <a:t> * Z[i-1])</a:t>
            </a:r>
          </a:p>
          <a:p>
            <a:r>
              <a:rPr lang="en-US" sz="1700" dirty="0"/>
              <a:t>  	N[</a:t>
            </a:r>
            <a:r>
              <a:rPr lang="en-US" sz="1700" dirty="0" err="1"/>
              <a:t>i</a:t>
            </a:r>
            <a:r>
              <a:rPr lang="en-US" sz="1700" dirty="0"/>
              <a:t>] &lt;- N[i-1] + dt * (</a:t>
            </a:r>
            <a:r>
              <a:rPr lang="en-US" sz="1700" dirty="0">
                <a:solidFill>
                  <a:srgbClr val="FFFF00"/>
                </a:solidFill>
              </a:rPr>
              <a:t>d</a:t>
            </a:r>
            <a:r>
              <a:rPr lang="en-US" sz="1700" dirty="0"/>
              <a:t>*(</a:t>
            </a:r>
            <a:r>
              <a:rPr lang="en-US" sz="1700" dirty="0">
                <a:solidFill>
                  <a:srgbClr val="FFFF00"/>
                </a:solidFill>
              </a:rPr>
              <a:t>N.0</a:t>
            </a:r>
            <a:r>
              <a:rPr lang="en-US" sz="1700" dirty="0"/>
              <a:t>-N[i-1])-(u * P[i-1] * (N[i-1] / (N[i-1] + k))) + (1-ro) * </a:t>
            </a:r>
            <a:r>
              <a:rPr lang="en-US" sz="1700" dirty="0" err="1"/>
              <a:t>ga</a:t>
            </a:r>
            <a:r>
              <a:rPr lang="en-US" sz="1700" dirty="0"/>
              <a:t> * P[i-1]  								* Z[i-1] + m * P[i-1] + </a:t>
            </a:r>
            <a:r>
              <a:rPr lang="en-US" sz="1700" dirty="0" err="1"/>
              <a:t>yt</a:t>
            </a:r>
            <a:r>
              <a:rPr lang="en-US" sz="1700" dirty="0"/>
              <a:t> * Z[i-1])</a:t>
            </a:r>
          </a:p>
          <a:p>
            <a:r>
              <a:rPr lang="en-US" sz="1700" dirty="0"/>
              <a:t>}</a:t>
            </a:r>
          </a:p>
        </p:txBody>
      </p:sp>
    </p:spTree>
    <p:extLst>
      <p:ext uri="{BB962C8B-B14F-4D97-AF65-F5344CB8AC3E}">
        <p14:creationId xmlns:p14="http://schemas.microsoft.com/office/powerpoint/2010/main" val="4201419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421DA-2AE8-1C46-AB7D-AEE535B6DCF6}"/>
              </a:ext>
            </a:extLst>
          </p:cNvPr>
          <p:cNvSpPr txBox="1"/>
          <p:nvPr/>
        </p:nvSpPr>
        <p:spPr>
          <a:xfrm>
            <a:off x="228600" y="125730"/>
            <a:ext cx="11963400" cy="369332"/>
          </a:xfrm>
          <a:prstGeom prst="rect">
            <a:avLst/>
          </a:prstGeom>
          <a:noFill/>
        </p:spPr>
        <p:txBody>
          <a:bodyPr wrap="square" rtlCol="0">
            <a:spAutoFit/>
          </a:bodyPr>
          <a:lstStyle/>
          <a:p>
            <a:r>
              <a:rPr lang="en-US" u="sng" dirty="0"/>
              <a:t>Step 4: Write out the code into R – Then write out all of the parameters and state variables</a:t>
            </a:r>
          </a:p>
        </p:txBody>
      </p:sp>
      <p:sp>
        <p:nvSpPr>
          <p:cNvPr id="16" name="Rounded Rectangle 15">
            <a:extLst>
              <a:ext uri="{FF2B5EF4-FFF2-40B4-BE49-F238E27FC236}">
                <a16:creationId xmlns:a16="http://schemas.microsoft.com/office/drawing/2014/main" id="{5542A239-02A1-8044-BF45-6A6A3F88E7AA}"/>
              </a:ext>
            </a:extLst>
          </p:cNvPr>
          <p:cNvSpPr/>
          <p:nvPr/>
        </p:nvSpPr>
        <p:spPr>
          <a:xfrm>
            <a:off x="117764" y="2946983"/>
            <a:ext cx="5817894" cy="3813702"/>
          </a:xfrm>
          <a:prstGeom prst="roundRect">
            <a:avLst>
              <a:gd name="adj" fmla="val 1205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u="sng" dirty="0">
                <a:solidFill>
                  <a:srgbClr val="FFFF00"/>
                </a:solidFill>
              </a:rPr>
              <a:t>#### Define your parameters</a:t>
            </a:r>
          </a:p>
          <a:p>
            <a:r>
              <a:rPr lang="en-US" sz="1700" dirty="0"/>
              <a:t>dt &lt;- 1/24 </a:t>
            </a:r>
            <a:r>
              <a:rPr lang="en-US" sz="1700" dirty="0">
                <a:solidFill>
                  <a:schemeClr val="accent6">
                    <a:lumMod val="50000"/>
                  </a:schemeClr>
                </a:solidFill>
              </a:rPr>
              <a:t>#time step in hours converted to days</a:t>
            </a:r>
          </a:p>
          <a:p>
            <a:r>
              <a:rPr lang="en-US" sz="1700" dirty="0"/>
              <a:t>years &lt;- 5 </a:t>
            </a:r>
            <a:r>
              <a:rPr lang="en-US" sz="1700" dirty="0">
                <a:solidFill>
                  <a:schemeClr val="accent6">
                    <a:lumMod val="50000"/>
                  </a:schemeClr>
                </a:solidFill>
              </a:rPr>
              <a:t>#how many years to run the model</a:t>
            </a:r>
          </a:p>
          <a:p>
            <a:r>
              <a:rPr lang="en-US" sz="1700" dirty="0"/>
              <a:t>days &lt;- 365*years </a:t>
            </a:r>
            <a:r>
              <a:rPr lang="en-US" sz="1700" dirty="0">
                <a:solidFill>
                  <a:schemeClr val="accent6">
                    <a:lumMod val="50000"/>
                  </a:schemeClr>
                </a:solidFill>
              </a:rPr>
              <a:t>#how many days in total</a:t>
            </a:r>
            <a:endParaRPr lang="en-US" sz="1700" dirty="0"/>
          </a:p>
          <a:p>
            <a:r>
              <a:rPr lang="en-US" sz="1700" dirty="0" err="1"/>
              <a:t>iter</a:t>
            </a:r>
            <a:r>
              <a:rPr lang="en-US" sz="1700" dirty="0"/>
              <a:t> &lt;- days/dt</a:t>
            </a:r>
            <a:r>
              <a:rPr lang="en-US" sz="1700" dirty="0">
                <a:solidFill>
                  <a:schemeClr val="accent6">
                    <a:lumMod val="50000"/>
                  </a:schemeClr>
                </a:solidFill>
              </a:rPr>
              <a:t> #convert that to time steps</a:t>
            </a:r>
            <a:endParaRPr lang="en-US" sz="1700" dirty="0"/>
          </a:p>
          <a:p>
            <a:r>
              <a:rPr lang="en-US" sz="1700" dirty="0"/>
              <a:t>u &lt;- 1.4 </a:t>
            </a:r>
            <a:r>
              <a:rPr lang="en-US" sz="1700" dirty="0">
                <a:solidFill>
                  <a:schemeClr val="accent6">
                    <a:lumMod val="50000"/>
                  </a:schemeClr>
                </a:solidFill>
              </a:rPr>
              <a:t>#doublings per day</a:t>
            </a:r>
          </a:p>
          <a:p>
            <a:r>
              <a:rPr lang="en-US" sz="1700" dirty="0"/>
              <a:t>k &lt;- 1 </a:t>
            </a:r>
            <a:r>
              <a:rPr lang="en-US" sz="1700" dirty="0">
                <a:solidFill>
                  <a:schemeClr val="accent6">
                    <a:lumMod val="50000"/>
                  </a:schemeClr>
                </a:solidFill>
              </a:rPr>
              <a:t>#half-saturation constant</a:t>
            </a:r>
          </a:p>
          <a:p>
            <a:r>
              <a:rPr lang="en-US" sz="1700" dirty="0"/>
              <a:t>m &lt;- 0.3 </a:t>
            </a:r>
            <a:r>
              <a:rPr lang="en-US" sz="1700" dirty="0">
                <a:solidFill>
                  <a:schemeClr val="accent6">
                    <a:lumMod val="50000"/>
                  </a:schemeClr>
                </a:solidFill>
              </a:rPr>
              <a:t>#fraction of death per day</a:t>
            </a:r>
          </a:p>
          <a:p>
            <a:r>
              <a:rPr lang="en-US" sz="1700" dirty="0" err="1"/>
              <a:t>ga</a:t>
            </a:r>
            <a:r>
              <a:rPr lang="en-US" sz="1700" dirty="0"/>
              <a:t> &lt;- 0.6 </a:t>
            </a:r>
            <a:r>
              <a:rPr lang="en-US" sz="1700" dirty="0">
                <a:solidFill>
                  <a:schemeClr val="accent6">
                    <a:lumMod val="50000"/>
                  </a:schemeClr>
                </a:solidFill>
              </a:rPr>
              <a:t>#predation fraction</a:t>
            </a:r>
          </a:p>
          <a:p>
            <a:r>
              <a:rPr lang="en-US" sz="1700" dirty="0" err="1"/>
              <a:t>ro</a:t>
            </a:r>
            <a:r>
              <a:rPr lang="en-US" sz="1700" dirty="0"/>
              <a:t> &lt;- 0.3 </a:t>
            </a:r>
            <a:r>
              <a:rPr lang="en-US" sz="1700" dirty="0">
                <a:solidFill>
                  <a:schemeClr val="accent6">
                    <a:lumMod val="50000"/>
                  </a:schemeClr>
                </a:solidFill>
              </a:rPr>
              <a:t>#integration of P into Z</a:t>
            </a:r>
          </a:p>
          <a:p>
            <a:r>
              <a:rPr lang="en-US" sz="1700" dirty="0" err="1"/>
              <a:t>yt</a:t>
            </a:r>
            <a:r>
              <a:rPr lang="en-US" sz="1700" dirty="0"/>
              <a:t> &lt;- 0.1 </a:t>
            </a:r>
            <a:r>
              <a:rPr lang="en-US" sz="1700" dirty="0">
                <a:solidFill>
                  <a:schemeClr val="accent6">
                    <a:lumMod val="50000"/>
                  </a:schemeClr>
                </a:solidFill>
              </a:rPr>
              <a:t>#fraction of natural Z death</a:t>
            </a:r>
          </a:p>
          <a:p>
            <a:r>
              <a:rPr lang="en-US" sz="1700" dirty="0"/>
              <a:t>d &lt;- 0.8 </a:t>
            </a:r>
            <a:r>
              <a:rPr lang="en-US" sz="1700" dirty="0">
                <a:solidFill>
                  <a:schemeClr val="accent6">
                    <a:lumMod val="50000"/>
                  </a:schemeClr>
                </a:solidFill>
              </a:rPr>
              <a:t>#Supply of nutrients from the deep</a:t>
            </a:r>
          </a:p>
          <a:p>
            <a:r>
              <a:rPr lang="en-US" sz="1700" dirty="0"/>
              <a:t>N.0 &lt;- 0.8 </a:t>
            </a:r>
            <a:r>
              <a:rPr lang="en-US" sz="1700" dirty="0">
                <a:solidFill>
                  <a:schemeClr val="accent6">
                    <a:lumMod val="50000"/>
                  </a:schemeClr>
                </a:solidFill>
              </a:rPr>
              <a:t>#Deep concentration of nutrients</a:t>
            </a:r>
          </a:p>
        </p:txBody>
      </p:sp>
      <p:sp>
        <p:nvSpPr>
          <p:cNvPr id="19" name="Rounded Rectangle 18">
            <a:extLst>
              <a:ext uri="{FF2B5EF4-FFF2-40B4-BE49-F238E27FC236}">
                <a16:creationId xmlns:a16="http://schemas.microsoft.com/office/drawing/2014/main" id="{6389364F-A38D-8849-9B7E-153A389EBC46}"/>
              </a:ext>
            </a:extLst>
          </p:cNvPr>
          <p:cNvSpPr/>
          <p:nvPr/>
        </p:nvSpPr>
        <p:spPr>
          <a:xfrm>
            <a:off x="263236" y="611760"/>
            <a:ext cx="11665527" cy="2218525"/>
          </a:xfrm>
          <a:prstGeom prst="roundRect">
            <a:avLst/>
          </a:prstGeom>
          <a:solidFill>
            <a:srgbClr val="5507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u="sng" dirty="0">
                <a:solidFill>
                  <a:srgbClr val="FFFF00"/>
                </a:solidFill>
              </a:rPr>
              <a:t>#### Model</a:t>
            </a:r>
          </a:p>
          <a:p>
            <a:r>
              <a:rPr lang="en-US" sz="1700" dirty="0"/>
              <a:t>for (</a:t>
            </a:r>
            <a:r>
              <a:rPr lang="en-US" sz="1700" dirty="0" err="1"/>
              <a:t>i</a:t>
            </a:r>
            <a:r>
              <a:rPr lang="en-US" sz="1700" dirty="0"/>
              <a:t> in 2:iter){</a:t>
            </a:r>
          </a:p>
          <a:p>
            <a:r>
              <a:rPr lang="en-US" sz="1700" dirty="0"/>
              <a:t>  	P[</a:t>
            </a:r>
            <a:r>
              <a:rPr lang="en-US" sz="1700" dirty="0" err="1"/>
              <a:t>i</a:t>
            </a:r>
            <a:r>
              <a:rPr lang="en-US" sz="1700" dirty="0"/>
              <a:t>] &lt;- P[i-1] + </a:t>
            </a:r>
            <a:r>
              <a:rPr lang="en-US" sz="1700" dirty="0">
                <a:solidFill>
                  <a:srgbClr val="FFFF00"/>
                </a:solidFill>
              </a:rPr>
              <a:t>dt</a:t>
            </a:r>
            <a:r>
              <a:rPr lang="en-US" sz="1700" dirty="0"/>
              <a:t> * ((</a:t>
            </a:r>
            <a:r>
              <a:rPr lang="en-US" sz="1700" dirty="0">
                <a:solidFill>
                  <a:srgbClr val="FFFF00"/>
                </a:solidFill>
              </a:rPr>
              <a:t>u</a:t>
            </a:r>
            <a:r>
              <a:rPr lang="en-US" sz="1700" dirty="0"/>
              <a:t> * P[i-1] * (N[i-1] / (N[i-1] + </a:t>
            </a:r>
            <a:r>
              <a:rPr lang="en-US" sz="1700" dirty="0">
                <a:solidFill>
                  <a:srgbClr val="FFFF00"/>
                </a:solidFill>
              </a:rPr>
              <a:t>k</a:t>
            </a:r>
            <a:r>
              <a:rPr lang="en-US" sz="1700" dirty="0"/>
              <a:t>))) - </a:t>
            </a:r>
            <a:r>
              <a:rPr lang="en-US" sz="1700" dirty="0">
                <a:solidFill>
                  <a:srgbClr val="FFFF00"/>
                </a:solidFill>
              </a:rPr>
              <a:t>m </a:t>
            </a:r>
            <a:r>
              <a:rPr lang="en-US" sz="1700" dirty="0"/>
              <a:t>* P[i-1] - </a:t>
            </a:r>
            <a:r>
              <a:rPr lang="en-US" sz="1700" dirty="0" err="1">
                <a:solidFill>
                  <a:srgbClr val="FFFF00"/>
                </a:solidFill>
              </a:rPr>
              <a:t>ga</a:t>
            </a:r>
            <a:r>
              <a:rPr lang="en-US" sz="1700" dirty="0"/>
              <a:t> * P[i-1] * Z[i-1])</a:t>
            </a:r>
          </a:p>
          <a:p>
            <a:r>
              <a:rPr lang="en-US" sz="1700" dirty="0"/>
              <a:t>  	Z[</a:t>
            </a:r>
            <a:r>
              <a:rPr lang="en-US" sz="1700" dirty="0" err="1"/>
              <a:t>i</a:t>
            </a:r>
            <a:r>
              <a:rPr lang="en-US" sz="1700" dirty="0"/>
              <a:t>] &lt;- Z[i-1] + dt * (</a:t>
            </a:r>
            <a:r>
              <a:rPr lang="en-US" sz="1700" dirty="0" err="1">
                <a:solidFill>
                  <a:srgbClr val="FFFF00"/>
                </a:solidFill>
              </a:rPr>
              <a:t>ro</a:t>
            </a:r>
            <a:r>
              <a:rPr lang="en-US" sz="1700" dirty="0"/>
              <a:t> * </a:t>
            </a:r>
            <a:r>
              <a:rPr lang="en-US" sz="1700" dirty="0" err="1">
                <a:solidFill>
                  <a:srgbClr val="FFFF00"/>
                </a:solidFill>
              </a:rPr>
              <a:t>ga</a:t>
            </a:r>
            <a:r>
              <a:rPr lang="en-US" sz="1700" dirty="0"/>
              <a:t> * Z[i-1] * P[i-1] - </a:t>
            </a:r>
            <a:r>
              <a:rPr lang="en-US" sz="1700" dirty="0" err="1">
                <a:solidFill>
                  <a:srgbClr val="FFFF00"/>
                </a:solidFill>
              </a:rPr>
              <a:t>yt</a:t>
            </a:r>
            <a:r>
              <a:rPr lang="en-US" sz="1700" dirty="0"/>
              <a:t> * Z[i-1])</a:t>
            </a:r>
          </a:p>
          <a:p>
            <a:r>
              <a:rPr lang="en-US" sz="1700" dirty="0"/>
              <a:t>  	N[</a:t>
            </a:r>
            <a:r>
              <a:rPr lang="en-US" sz="1700" dirty="0" err="1"/>
              <a:t>i</a:t>
            </a:r>
            <a:r>
              <a:rPr lang="en-US" sz="1700" dirty="0"/>
              <a:t>] &lt;- N[i-1] + dt * (</a:t>
            </a:r>
            <a:r>
              <a:rPr lang="en-US" sz="1700" dirty="0">
                <a:solidFill>
                  <a:srgbClr val="FFFF00"/>
                </a:solidFill>
              </a:rPr>
              <a:t>d</a:t>
            </a:r>
            <a:r>
              <a:rPr lang="en-US" sz="1700" dirty="0"/>
              <a:t>*(</a:t>
            </a:r>
            <a:r>
              <a:rPr lang="en-US" sz="1700" dirty="0">
                <a:solidFill>
                  <a:srgbClr val="FFFF00"/>
                </a:solidFill>
              </a:rPr>
              <a:t>N.0</a:t>
            </a:r>
            <a:r>
              <a:rPr lang="en-US" sz="1700" dirty="0"/>
              <a:t>-N[i-1])-(u * P[i-1] * (N[i-1] / (N[i-1] + k))) + (1-ro) * </a:t>
            </a:r>
            <a:r>
              <a:rPr lang="en-US" sz="1700" dirty="0" err="1"/>
              <a:t>ga</a:t>
            </a:r>
            <a:r>
              <a:rPr lang="en-US" sz="1700" dirty="0"/>
              <a:t> * P[i-1]  								* Z[i-1] + m * P[i-1] + </a:t>
            </a:r>
            <a:r>
              <a:rPr lang="en-US" sz="1700" dirty="0" err="1"/>
              <a:t>yt</a:t>
            </a:r>
            <a:r>
              <a:rPr lang="en-US" sz="1700" dirty="0"/>
              <a:t> * Z[i-1])</a:t>
            </a:r>
          </a:p>
          <a:p>
            <a:r>
              <a:rPr lang="en-US" sz="1700" dirty="0"/>
              <a:t>}</a:t>
            </a:r>
          </a:p>
        </p:txBody>
      </p:sp>
    </p:spTree>
    <p:extLst>
      <p:ext uri="{BB962C8B-B14F-4D97-AF65-F5344CB8AC3E}">
        <p14:creationId xmlns:p14="http://schemas.microsoft.com/office/powerpoint/2010/main" val="3046851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CB9F4B34-B406-C040-8639-1894CB429FF9}"/>
              </a:ext>
            </a:extLst>
          </p:cNvPr>
          <p:cNvSpPr/>
          <p:nvPr/>
        </p:nvSpPr>
        <p:spPr>
          <a:xfrm>
            <a:off x="6210300" y="3074481"/>
            <a:ext cx="5817894" cy="3558706"/>
          </a:xfrm>
          <a:prstGeom prst="roundRect">
            <a:avLst>
              <a:gd name="adj" fmla="val 12058"/>
            </a:avLst>
          </a:prstGeom>
          <a:solidFill>
            <a:srgbClr val="846D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u="sng" dirty="0">
                <a:solidFill>
                  <a:srgbClr val="FFFF00"/>
                </a:solidFill>
              </a:rPr>
              <a:t>##### Set up your initial conditions (i.e. t=0)</a:t>
            </a:r>
          </a:p>
          <a:p>
            <a:r>
              <a:rPr lang="en-US" sz="1700" dirty="0" err="1"/>
              <a:t>P.init</a:t>
            </a:r>
            <a:r>
              <a:rPr lang="en-US" sz="1700" dirty="0"/>
              <a:t> &lt;- 1 </a:t>
            </a:r>
          </a:p>
          <a:p>
            <a:r>
              <a:rPr lang="en-US" sz="1700" dirty="0" err="1"/>
              <a:t>Z.init</a:t>
            </a:r>
            <a:r>
              <a:rPr lang="en-US" sz="1700" dirty="0"/>
              <a:t>&lt;- 1</a:t>
            </a:r>
          </a:p>
          <a:p>
            <a:r>
              <a:rPr lang="en-US" sz="1700" dirty="0" err="1"/>
              <a:t>N.init</a:t>
            </a:r>
            <a:r>
              <a:rPr lang="en-US" sz="1700" dirty="0"/>
              <a:t> &lt;- 1</a:t>
            </a:r>
          </a:p>
          <a:p>
            <a:r>
              <a:rPr lang="en-US" sz="1700" b="1" u="sng" dirty="0">
                <a:solidFill>
                  <a:srgbClr val="FFFF00"/>
                </a:solidFill>
              </a:rPr>
              <a:t>#### Create your vectors/</a:t>
            </a:r>
            <a:r>
              <a:rPr lang="en-US" sz="1700" b="1" u="sng" dirty="0" err="1">
                <a:solidFill>
                  <a:srgbClr val="FFFF00"/>
                </a:solidFill>
              </a:rPr>
              <a:t>matricies</a:t>
            </a:r>
            <a:endParaRPr lang="en-US" sz="1700" b="1" u="sng" dirty="0">
              <a:solidFill>
                <a:srgbClr val="FFFF00"/>
              </a:solidFill>
            </a:endParaRPr>
          </a:p>
          <a:p>
            <a:r>
              <a:rPr lang="en-US" sz="1700" dirty="0"/>
              <a:t>P &lt;- vector(length=</a:t>
            </a:r>
            <a:r>
              <a:rPr lang="en-US" sz="1700" dirty="0" err="1"/>
              <a:t>iter</a:t>
            </a:r>
            <a:r>
              <a:rPr lang="en-US" sz="1700" dirty="0"/>
              <a:t>)*NA</a:t>
            </a:r>
          </a:p>
          <a:p>
            <a:r>
              <a:rPr lang="en-US" sz="1700" dirty="0"/>
              <a:t>P[1]&lt;-</a:t>
            </a:r>
            <a:r>
              <a:rPr lang="en-US" sz="1700" dirty="0" err="1"/>
              <a:t>P.init</a:t>
            </a:r>
            <a:endParaRPr lang="en-US" sz="1700" dirty="0"/>
          </a:p>
          <a:p>
            <a:r>
              <a:rPr lang="en-US" sz="1700" dirty="0"/>
              <a:t>Z &lt;- vector(length=</a:t>
            </a:r>
            <a:r>
              <a:rPr lang="en-US" sz="1700" dirty="0" err="1"/>
              <a:t>iter</a:t>
            </a:r>
            <a:r>
              <a:rPr lang="en-US" sz="1700" dirty="0"/>
              <a:t>)*NA</a:t>
            </a:r>
          </a:p>
          <a:p>
            <a:r>
              <a:rPr lang="en-US" sz="1700" dirty="0"/>
              <a:t>Z[1] &lt;- </a:t>
            </a:r>
            <a:r>
              <a:rPr lang="en-US" sz="1700" dirty="0" err="1"/>
              <a:t>Z.init</a:t>
            </a:r>
            <a:endParaRPr lang="en-US" sz="1700" dirty="0"/>
          </a:p>
          <a:p>
            <a:r>
              <a:rPr lang="en-US" sz="1700" dirty="0"/>
              <a:t>N &lt;- vector(length=</a:t>
            </a:r>
            <a:r>
              <a:rPr lang="en-US" sz="1700" dirty="0" err="1"/>
              <a:t>iter</a:t>
            </a:r>
            <a:r>
              <a:rPr lang="en-US" sz="1700" dirty="0"/>
              <a:t>)*NA</a:t>
            </a:r>
          </a:p>
          <a:p>
            <a:r>
              <a:rPr lang="en-US" sz="1700" dirty="0"/>
              <a:t>N[1] &lt;- </a:t>
            </a:r>
            <a:r>
              <a:rPr lang="en-US" sz="1700" dirty="0" err="1"/>
              <a:t>N.init</a:t>
            </a:r>
            <a:endParaRPr lang="en-US" sz="1700" dirty="0"/>
          </a:p>
        </p:txBody>
      </p:sp>
      <p:sp>
        <p:nvSpPr>
          <p:cNvPr id="2" name="TextBox 1">
            <a:extLst>
              <a:ext uri="{FF2B5EF4-FFF2-40B4-BE49-F238E27FC236}">
                <a16:creationId xmlns:a16="http://schemas.microsoft.com/office/drawing/2014/main" id="{AE9421DA-2AE8-1C46-AB7D-AEE535B6DCF6}"/>
              </a:ext>
            </a:extLst>
          </p:cNvPr>
          <p:cNvSpPr txBox="1"/>
          <p:nvPr/>
        </p:nvSpPr>
        <p:spPr>
          <a:xfrm>
            <a:off x="228600" y="125730"/>
            <a:ext cx="11963400" cy="369332"/>
          </a:xfrm>
          <a:prstGeom prst="rect">
            <a:avLst/>
          </a:prstGeom>
          <a:noFill/>
        </p:spPr>
        <p:txBody>
          <a:bodyPr wrap="square" rtlCol="0">
            <a:spAutoFit/>
          </a:bodyPr>
          <a:lstStyle/>
          <a:p>
            <a:r>
              <a:rPr lang="en-US" u="sng" dirty="0"/>
              <a:t>Step 4: Write out the code into R – Then write out all of the parameters and state variables</a:t>
            </a:r>
          </a:p>
        </p:txBody>
      </p:sp>
      <p:sp>
        <p:nvSpPr>
          <p:cNvPr id="16" name="Rounded Rectangle 15">
            <a:extLst>
              <a:ext uri="{FF2B5EF4-FFF2-40B4-BE49-F238E27FC236}">
                <a16:creationId xmlns:a16="http://schemas.microsoft.com/office/drawing/2014/main" id="{5542A239-02A1-8044-BF45-6A6A3F88E7AA}"/>
              </a:ext>
            </a:extLst>
          </p:cNvPr>
          <p:cNvSpPr/>
          <p:nvPr/>
        </p:nvSpPr>
        <p:spPr>
          <a:xfrm>
            <a:off x="117764" y="2946983"/>
            <a:ext cx="5817894" cy="3813702"/>
          </a:xfrm>
          <a:prstGeom prst="roundRect">
            <a:avLst>
              <a:gd name="adj" fmla="val 12058"/>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u="sng" dirty="0">
                <a:solidFill>
                  <a:srgbClr val="FFFF00"/>
                </a:solidFill>
              </a:rPr>
              <a:t>#### Define your parameters</a:t>
            </a:r>
          </a:p>
          <a:p>
            <a:r>
              <a:rPr lang="en-US" sz="1700" dirty="0"/>
              <a:t>dt &lt;- 1/24 </a:t>
            </a:r>
            <a:r>
              <a:rPr lang="en-US" sz="1700" dirty="0">
                <a:solidFill>
                  <a:schemeClr val="accent6">
                    <a:lumMod val="50000"/>
                  </a:schemeClr>
                </a:solidFill>
              </a:rPr>
              <a:t>#time step in hours converted to days</a:t>
            </a:r>
          </a:p>
          <a:p>
            <a:r>
              <a:rPr lang="en-US" sz="1700" dirty="0"/>
              <a:t>years &lt;- 5 </a:t>
            </a:r>
            <a:r>
              <a:rPr lang="en-US" sz="1700" dirty="0">
                <a:solidFill>
                  <a:schemeClr val="accent6">
                    <a:lumMod val="50000"/>
                  </a:schemeClr>
                </a:solidFill>
              </a:rPr>
              <a:t>#how many years to run the model</a:t>
            </a:r>
          </a:p>
          <a:p>
            <a:r>
              <a:rPr lang="en-US" sz="1700" dirty="0"/>
              <a:t>days &lt;- 365*years </a:t>
            </a:r>
            <a:r>
              <a:rPr lang="en-US" sz="1700" dirty="0">
                <a:solidFill>
                  <a:schemeClr val="accent6">
                    <a:lumMod val="50000"/>
                  </a:schemeClr>
                </a:solidFill>
              </a:rPr>
              <a:t>#how many days in total</a:t>
            </a:r>
            <a:endParaRPr lang="en-US" sz="1700" dirty="0"/>
          </a:p>
          <a:p>
            <a:r>
              <a:rPr lang="en-US" sz="1700" dirty="0" err="1"/>
              <a:t>iter</a:t>
            </a:r>
            <a:r>
              <a:rPr lang="en-US" sz="1700" dirty="0"/>
              <a:t> &lt;- days/dt</a:t>
            </a:r>
            <a:r>
              <a:rPr lang="en-US" sz="1700" dirty="0">
                <a:solidFill>
                  <a:schemeClr val="accent6">
                    <a:lumMod val="50000"/>
                  </a:schemeClr>
                </a:solidFill>
              </a:rPr>
              <a:t> #convert that to time steps</a:t>
            </a:r>
            <a:endParaRPr lang="en-US" sz="1700" dirty="0"/>
          </a:p>
          <a:p>
            <a:r>
              <a:rPr lang="en-US" sz="1700" dirty="0"/>
              <a:t>u &lt;- 1.4 </a:t>
            </a:r>
            <a:r>
              <a:rPr lang="en-US" sz="1700" dirty="0">
                <a:solidFill>
                  <a:schemeClr val="accent6">
                    <a:lumMod val="50000"/>
                  </a:schemeClr>
                </a:solidFill>
              </a:rPr>
              <a:t>#doublings per day</a:t>
            </a:r>
          </a:p>
          <a:p>
            <a:r>
              <a:rPr lang="en-US" sz="1700" dirty="0"/>
              <a:t>k &lt;- 1 </a:t>
            </a:r>
            <a:r>
              <a:rPr lang="en-US" sz="1700" dirty="0">
                <a:solidFill>
                  <a:schemeClr val="accent6">
                    <a:lumMod val="50000"/>
                  </a:schemeClr>
                </a:solidFill>
              </a:rPr>
              <a:t>#half-saturation constant</a:t>
            </a:r>
          </a:p>
          <a:p>
            <a:r>
              <a:rPr lang="en-US" sz="1700" dirty="0"/>
              <a:t>m &lt;- 0.3 </a:t>
            </a:r>
            <a:r>
              <a:rPr lang="en-US" sz="1700" dirty="0">
                <a:solidFill>
                  <a:schemeClr val="accent6">
                    <a:lumMod val="50000"/>
                  </a:schemeClr>
                </a:solidFill>
              </a:rPr>
              <a:t>#fraction of death per day</a:t>
            </a:r>
          </a:p>
          <a:p>
            <a:r>
              <a:rPr lang="en-US" sz="1700" dirty="0" err="1"/>
              <a:t>ga</a:t>
            </a:r>
            <a:r>
              <a:rPr lang="en-US" sz="1700" dirty="0"/>
              <a:t> &lt;- 0.6 </a:t>
            </a:r>
            <a:r>
              <a:rPr lang="en-US" sz="1700" dirty="0">
                <a:solidFill>
                  <a:schemeClr val="accent6">
                    <a:lumMod val="50000"/>
                  </a:schemeClr>
                </a:solidFill>
              </a:rPr>
              <a:t>#predation fraction</a:t>
            </a:r>
          </a:p>
          <a:p>
            <a:r>
              <a:rPr lang="en-US" sz="1700" dirty="0" err="1"/>
              <a:t>ro</a:t>
            </a:r>
            <a:r>
              <a:rPr lang="en-US" sz="1700" dirty="0"/>
              <a:t> &lt;- 0.3 </a:t>
            </a:r>
            <a:r>
              <a:rPr lang="en-US" sz="1700" dirty="0">
                <a:solidFill>
                  <a:schemeClr val="accent6">
                    <a:lumMod val="50000"/>
                  </a:schemeClr>
                </a:solidFill>
              </a:rPr>
              <a:t>#integration of P into Z</a:t>
            </a:r>
          </a:p>
          <a:p>
            <a:r>
              <a:rPr lang="en-US" sz="1700" dirty="0" err="1"/>
              <a:t>yt</a:t>
            </a:r>
            <a:r>
              <a:rPr lang="en-US" sz="1700" dirty="0"/>
              <a:t> &lt;- 0.1 </a:t>
            </a:r>
            <a:r>
              <a:rPr lang="en-US" sz="1700" dirty="0">
                <a:solidFill>
                  <a:schemeClr val="accent6">
                    <a:lumMod val="50000"/>
                  </a:schemeClr>
                </a:solidFill>
              </a:rPr>
              <a:t>#fraction of natural Z death</a:t>
            </a:r>
          </a:p>
          <a:p>
            <a:r>
              <a:rPr lang="en-US" sz="1700" dirty="0"/>
              <a:t>d &lt;- 0.8 </a:t>
            </a:r>
            <a:r>
              <a:rPr lang="en-US" sz="1700" dirty="0">
                <a:solidFill>
                  <a:schemeClr val="accent6">
                    <a:lumMod val="50000"/>
                  </a:schemeClr>
                </a:solidFill>
              </a:rPr>
              <a:t>#Supply of nutrients from the deep</a:t>
            </a:r>
          </a:p>
          <a:p>
            <a:r>
              <a:rPr lang="en-US" sz="1700" dirty="0"/>
              <a:t>N.0 &lt;- 0.8 </a:t>
            </a:r>
            <a:r>
              <a:rPr lang="en-US" sz="1700" dirty="0">
                <a:solidFill>
                  <a:schemeClr val="accent6">
                    <a:lumMod val="50000"/>
                  </a:schemeClr>
                </a:solidFill>
              </a:rPr>
              <a:t>#Deep concentration of nutrients</a:t>
            </a:r>
          </a:p>
        </p:txBody>
      </p:sp>
      <p:sp>
        <p:nvSpPr>
          <p:cNvPr id="19" name="Rounded Rectangle 18">
            <a:extLst>
              <a:ext uri="{FF2B5EF4-FFF2-40B4-BE49-F238E27FC236}">
                <a16:creationId xmlns:a16="http://schemas.microsoft.com/office/drawing/2014/main" id="{6389364F-A38D-8849-9B7E-153A389EBC46}"/>
              </a:ext>
            </a:extLst>
          </p:cNvPr>
          <p:cNvSpPr/>
          <p:nvPr/>
        </p:nvSpPr>
        <p:spPr>
          <a:xfrm>
            <a:off x="263236" y="611760"/>
            <a:ext cx="11665527" cy="2218525"/>
          </a:xfrm>
          <a:prstGeom prst="roundRect">
            <a:avLst/>
          </a:prstGeom>
          <a:solidFill>
            <a:srgbClr val="5507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00" b="1" u="sng" dirty="0">
                <a:solidFill>
                  <a:srgbClr val="FFFF00"/>
                </a:solidFill>
              </a:rPr>
              <a:t>#### Model</a:t>
            </a:r>
          </a:p>
          <a:p>
            <a:r>
              <a:rPr lang="en-US" sz="1700" dirty="0"/>
              <a:t>for (</a:t>
            </a:r>
            <a:r>
              <a:rPr lang="en-US" sz="1700" dirty="0" err="1"/>
              <a:t>i</a:t>
            </a:r>
            <a:r>
              <a:rPr lang="en-US" sz="1700" dirty="0"/>
              <a:t> in 2:iter){</a:t>
            </a:r>
          </a:p>
          <a:p>
            <a:r>
              <a:rPr lang="en-US" sz="1700" dirty="0"/>
              <a:t>  	P[</a:t>
            </a:r>
            <a:r>
              <a:rPr lang="en-US" sz="1700" dirty="0" err="1"/>
              <a:t>i</a:t>
            </a:r>
            <a:r>
              <a:rPr lang="en-US" sz="1700" dirty="0"/>
              <a:t>] &lt;- P[i-1] + </a:t>
            </a:r>
            <a:r>
              <a:rPr lang="en-US" sz="1700" dirty="0">
                <a:solidFill>
                  <a:srgbClr val="FFFF00"/>
                </a:solidFill>
              </a:rPr>
              <a:t>dt</a:t>
            </a:r>
            <a:r>
              <a:rPr lang="en-US" sz="1700" dirty="0"/>
              <a:t> * ((</a:t>
            </a:r>
            <a:r>
              <a:rPr lang="en-US" sz="1700" dirty="0">
                <a:solidFill>
                  <a:srgbClr val="FFFF00"/>
                </a:solidFill>
              </a:rPr>
              <a:t>u</a:t>
            </a:r>
            <a:r>
              <a:rPr lang="en-US" sz="1700" dirty="0"/>
              <a:t> * P[i-1] * (N[i-1] / (N[i-1] + </a:t>
            </a:r>
            <a:r>
              <a:rPr lang="en-US" sz="1700" dirty="0">
                <a:solidFill>
                  <a:srgbClr val="FFFF00"/>
                </a:solidFill>
              </a:rPr>
              <a:t>k</a:t>
            </a:r>
            <a:r>
              <a:rPr lang="en-US" sz="1700" dirty="0"/>
              <a:t>))) - </a:t>
            </a:r>
            <a:r>
              <a:rPr lang="en-US" sz="1700" dirty="0">
                <a:solidFill>
                  <a:srgbClr val="FFFF00"/>
                </a:solidFill>
              </a:rPr>
              <a:t>m </a:t>
            </a:r>
            <a:r>
              <a:rPr lang="en-US" sz="1700" dirty="0"/>
              <a:t>* P[i-1] - </a:t>
            </a:r>
            <a:r>
              <a:rPr lang="en-US" sz="1700" dirty="0" err="1">
                <a:solidFill>
                  <a:srgbClr val="FFFF00"/>
                </a:solidFill>
              </a:rPr>
              <a:t>ga</a:t>
            </a:r>
            <a:r>
              <a:rPr lang="en-US" sz="1700" dirty="0"/>
              <a:t> * P[i-1] * Z[i-1])</a:t>
            </a:r>
          </a:p>
          <a:p>
            <a:r>
              <a:rPr lang="en-US" sz="1700" dirty="0"/>
              <a:t>  	Z[</a:t>
            </a:r>
            <a:r>
              <a:rPr lang="en-US" sz="1700" dirty="0" err="1"/>
              <a:t>i</a:t>
            </a:r>
            <a:r>
              <a:rPr lang="en-US" sz="1700" dirty="0"/>
              <a:t>] &lt;- Z[i-1] + dt * (</a:t>
            </a:r>
            <a:r>
              <a:rPr lang="en-US" sz="1700" dirty="0" err="1">
                <a:solidFill>
                  <a:srgbClr val="FFFF00"/>
                </a:solidFill>
              </a:rPr>
              <a:t>ro</a:t>
            </a:r>
            <a:r>
              <a:rPr lang="en-US" sz="1700" dirty="0"/>
              <a:t> * </a:t>
            </a:r>
            <a:r>
              <a:rPr lang="en-US" sz="1700" dirty="0" err="1">
                <a:solidFill>
                  <a:srgbClr val="FFFF00"/>
                </a:solidFill>
              </a:rPr>
              <a:t>ga</a:t>
            </a:r>
            <a:r>
              <a:rPr lang="en-US" sz="1700" dirty="0"/>
              <a:t> * Z[i-1] * P[i-1] - </a:t>
            </a:r>
            <a:r>
              <a:rPr lang="en-US" sz="1700" dirty="0" err="1">
                <a:solidFill>
                  <a:srgbClr val="FFFF00"/>
                </a:solidFill>
              </a:rPr>
              <a:t>yt</a:t>
            </a:r>
            <a:r>
              <a:rPr lang="en-US" sz="1700" dirty="0"/>
              <a:t> * Z[i-1])</a:t>
            </a:r>
          </a:p>
          <a:p>
            <a:r>
              <a:rPr lang="en-US" sz="1700" dirty="0"/>
              <a:t>  	N[</a:t>
            </a:r>
            <a:r>
              <a:rPr lang="en-US" sz="1700" dirty="0" err="1"/>
              <a:t>i</a:t>
            </a:r>
            <a:r>
              <a:rPr lang="en-US" sz="1700" dirty="0"/>
              <a:t>] &lt;- N[i-1] + dt * (</a:t>
            </a:r>
            <a:r>
              <a:rPr lang="en-US" sz="1700" dirty="0">
                <a:solidFill>
                  <a:srgbClr val="FFFF00"/>
                </a:solidFill>
              </a:rPr>
              <a:t>d</a:t>
            </a:r>
            <a:r>
              <a:rPr lang="en-US" sz="1700" dirty="0"/>
              <a:t>*(</a:t>
            </a:r>
            <a:r>
              <a:rPr lang="en-US" sz="1700" dirty="0">
                <a:solidFill>
                  <a:srgbClr val="FFFF00"/>
                </a:solidFill>
              </a:rPr>
              <a:t>N.0</a:t>
            </a:r>
            <a:r>
              <a:rPr lang="en-US" sz="1700" dirty="0"/>
              <a:t>-N[i-1])-(u * P[i-1] * (N[i-1] / (N[i-1] + k))) + (1-ro) * </a:t>
            </a:r>
            <a:r>
              <a:rPr lang="en-US" sz="1700" dirty="0" err="1"/>
              <a:t>ga</a:t>
            </a:r>
            <a:r>
              <a:rPr lang="en-US" sz="1700" dirty="0"/>
              <a:t> * P[i-1]  								* Z[i-1] + m * P[i-1] + </a:t>
            </a:r>
            <a:r>
              <a:rPr lang="en-US" sz="1700" dirty="0" err="1"/>
              <a:t>yt</a:t>
            </a:r>
            <a:r>
              <a:rPr lang="en-US" sz="1700" dirty="0"/>
              <a:t> * Z[i-1])</a:t>
            </a:r>
          </a:p>
          <a:p>
            <a:r>
              <a:rPr lang="en-US" sz="1700" dirty="0"/>
              <a:t>}</a:t>
            </a:r>
          </a:p>
        </p:txBody>
      </p:sp>
    </p:spTree>
    <p:extLst>
      <p:ext uri="{BB962C8B-B14F-4D97-AF65-F5344CB8AC3E}">
        <p14:creationId xmlns:p14="http://schemas.microsoft.com/office/powerpoint/2010/main" val="1319238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333BEE-89A7-A64A-993A-8CEEE94533CD}"/>
              </a:ext>
            </a:extLst>
          </p:cNvPr>
          <p:cNvSpPr txBox="1"/>
          <p:nvPr/>
        </p:nvSpPr>
        <p:spPr>
          <a:xfrm>
            <a:off x="153339" y="151179"/>
            <a:ext cx="11866418" cy="6555641"/>
          </a:xfrm>
          <a:prstGeom prst="rect">
            <a:avLst/>
          </a:prstGeom>
          <a:solidFill>
            <a:schemeClr val="tx2">
              <a:lumMod val="50000"/>
              <a:lumOff val="50000"/>
            </a:schemeClr>
          </a:solidFill>
        </p:spPr>
        <p:txBody>
          <a:bodyPr wrap="square" rtlCol="0">
            <a:spAutoFit/>
          </a:bodyPr>
          <a:lstStyle/>
          <a:p>
            <a:r>
              <a:rPr lang="en-US" sz="1400" dirty="0">
                <a:solidFill>
                  <a:srgbClr val="FFFF00"/>
                </a:solidFill>
              </a:rPr>
              <a:t>#### Start with defining your parameters</a:t>
            </a:r>
          </a:p>
          <a:p>
            <a:r>
              <a:rPr lang="en-US" sz="1400" dirty="0"/>
              <a:t>dt &lt;- 1/24 </a:t>
            </a:r>
            <a:r>
              <a:rPr lang="en-US" sz="1400" dirty="0">
                <a:solidFill>
                  <a:schemeClr val="accent6">
                    <a:lumMod val="50000"/>
                  </a:schemeClr>
                </a:solidFill>
              </a:rPr>
              <a:t>#time step in hours converted to days</a:t>
            </a:r>
          </a:p>
          <a:p>
            <a:r>
              <a:rPr lang="en-US" sz="1400" dirty="0"/>
              <a:t>years &lt;- 5 </a:t>
            </a:r>
            <a:r>
              <a:rPr lang="en-US" sz="1400" dirty="0">
                <a:solidFill>
                  <a:schemeClr val="accent6">
                    <a:lumMod val="50000"/>
                  </a:schemeClr>
                </a:solidFill>
              </a:rPr>
              <a:t>#how many years to run the model</a:t>
            </a:r>
          </a:p>
          <a:p>
            <a:r>
              <a:rPr lang="en-US" sz="1400" dirty="0"/>
              <a:t>days &lt;- 365*years </a:t>
            </a:r>
            <a:r>
              <a:rPr lang="en-US" sz="1400" dirty="0">
                <a:solidFill>
                  <a:schemeClr val="accent6">
                    <a:lumMod val="50000"/>
                  </a:schemeClr>
                </a:solidFill>
              </a:rPr>
              <a:t>#how many days in total</a:t>
            </a:r>
            <a:endParaRPr lang="en-US" sz="1400" dirty="0"/>
          </a:p>
          <a:p>
            <a:r>
              <a:rPr lang="en-US" sz="1400" dirty="0" err="1"/>
              <a:t>iter</a:t>
            </a:r>
            <a:r>
              <a:rPr lang="en-US" sz="1400" dirty="0"/>
              <a:t> &lt;- days/dt</a:t>
            </a:r>
            <a:r>
              <a:rPr lang="en-US" sz="1400" dirty="0">
                <a:solidFill>
                  <a:schemeClr val="accent6">
                    <a:lumMod val="50000"/>
                  </a:schemeClr>
                </a:solidFill>
              </a:rPr>
              <a:t> #convert that to time steps</a:t>
            </a:r>
            <a:endParaRPr lang="en-US" sz="1400" dirty="0"/>
          </a:p>
          <a:p>
            <a:r>
              <a:rPr lang="en-US" sz="1400" dirty="0"/>
              <a:t>u &lt;- 1.4 </a:t>
            </a:r>
            <a:r>
              <a:rPr lang="en-US" sz="1400" dirty="0">
                <a:solidFill>
                  <a:schemeClr val="accent6">
                    <a:lumMod val="50000"/>
                  </a:schemeClr>
                </a:solidFill>
              </a:rPr>
              <a:t>#doublings per day</a:t>
            </a:r>
          </a:p>
          <a:p>
            <a:r>
              <a:rPr lang="en-US" sz="1400" dirty="0"/>
              <a:t>k &lt;- 1 </a:t>
            </a:r>
            <a:r>
              <a:rPr lang="en-US" sz="1400" dirty="0">
                <a:solidFill>
                  <a:schemeClr val="accent6">
                    <a:lumMod val="50000"/>
                  </a:schemeClr>
                </a:solidFill>
              </a:rPr>
              <a:t>#half-saturation constant</a:t>
            </a:r>
          </a:p>
          <a:p>
            <a:r>
              <a:rPr lang="en-US" sz="1400" dirty="0"/>
              <a:t>m &lt;- 0.3 </a:t>
            </a:r>
            <a:r>
              <a:rPr lang="en-US" sz="1400" dirty="0">
                <a:solidFill>
                  <a:schemeClr val="accent6">
                    <a:lumMod val="50000"/>
                  </a:schemeClr>
                </a:solidFill>
              </a:rPr>
              <a:t>#fraction of death per day</a:t>
            </a:r>
          </a:p>
          <a:p>
            <a:r>
              <a:rPr lang="en-US" sz="1400" dirty="0" err="1"/>
              <a:t>ga</a:t>
            </a:r>
            <a:r>
              <a:rPr lang="en-US" sz="1400" dirty="0"/>
              <a:t> &lt;- 0.6 </a:t>
            </a:r>
            <a:r>
              <a:rPr lang="en-US" sz="1400" dirty="0">
                <a:solidFill>
                  <a:schemeClr val="accent6">
                    <a:lumMod val="50000"/>
                  </a:schemeClr>
                </a:solidFill>
              </a:rPr>
              <a:t>#predation fraction</a:t>
            </a:r>
          </a:p>
          <a:p>
            <a:r>
              <a:rPr lang="en-US" sz="1400" dirty="0" err="1"/>
              <a:t>ro</a:t>
            </a:r>
            <a:r>
              <a:rPr lang="en-US" sz="1400" dirty="0"/>
              <a:t> &lt;- 0.3 </a:t>
            </a:r>
            <a:r>
              <a:rPr lang="en-US" sz="1400" dirty="0">
                <a:solidFill>
                  <a:schemeClr val="accent6">
                    <a:lumMod val="50000"/>
                  </a:schemeClr>
                </a:solidFill>
              </a:rPr>
              <a:t>#integration of P into Z</a:t>
            </a:r>
          </a:p>
          <a:p>
            <a:r>
              <a:rPr lang="en-US" sz="1400" dirty="0" err="1"/>
              <a:t>yt</a:t>
            </a:r>
            <a:r>
              <a:rPr lang="en-US" sz="1400" dirty="0"/>
              <a:t> &lt;- 0.1 </a:t>
            </a:r>
            <a:r>
              <a:rPr lang="en-US" sz="1400" dirty="0">
                <a:solidFill>
                  <a:schemeClr val="accent6">
                    <a:lumMod val="50000"/>
                  </a:schemeClr>
                </a:solidFill>
              </a:rPr>
              <a:t>#fraction of natural Z death</a:t>
            </a:r>
          </a:p>
          <a:p>
            <a:r>
              <a:rPr lang="en-US" sz="1400" dirty="0"/>
              <a:t>d &lt;- 0.8 </a:t>
            </a:r>
            <a:r>
              <a:rPr lang="en-US" sz="1400" dirty="0">
                <a:solidFill>
                  <a:schemeClr val="accent6">
                    <a:lumMod val="50000"/>
                  </a:schemeClr>
                </a:solidFill>
              </a:rPr>
              <a:t>#Supply of nutrients from the deep</a:t>
            </a:r>
          </a:p>
          <a:p>
            <a:r>
              <a:rPr lang="en-US" sz="1400" dirty="0"/>
              <a:t>N.0 &lt;- 0.8 </a:t>
            </a:r>
            <a:r>
              <a:rPr lang="en-US" sz="1400" dirty="0">
                <a:solidFill>
                  <a:schemeClr val="accent6">
                    <a:lumMod val="50000"/>
                  </a:schemeClr>
                </a:solidFill>
              </a:rPr>
              <a:t>#Deep concentration of nutrients</a:t>
            </a:r>
          </a:p>
          <a:p>
            <a:r>
              <a:rPr lang="en-US" sz="1400" dirty="0">
                <a:solidFill>
                  <a:srgbClr val="FFFF00"/>
                </a:solidFill>
              </a:rPr>
              <a:t>##### Set up your initial conditions (i.e. t=0)</a:t>
            </a:r>
          </a:p>
          <a:p>
            <a:r>
              <a:rPr lang="en-US" sz="1400" dirty="0" err="1"/>
              <a:t>P.init</a:t>
            </a:r>
            <a:r>
              <a:rPr lang="en-US" sz="1400" dirty="0"/>
              <a:t> &lt;- 1 </a:t>
            </a:r>
          </a:p>
          <a:p>
            <a:r>
              <a:rPr lang="en-US" sz="1400" dirty="0" err="1"/>
              <a:t>Z.init</a:t>
            </a:r>
            <a:r>
              <a:rPr lang="en-US" sz="1400" dirty="0"/>
              <a:t>&lt;- 1</a:t>
            </a:r>
          </a:p>
          <a:p>
            <a:r>
              <a:rPr lang="en-US" sz="1400" dirty="0" err="1"/>
              <a:t>N.init</a:t>
            </a:r>
            <a:r>
              <a:rPr lang="en-US" sz="1400" dirty="0"/>
              <a:t> &lt;- 1</a:t>
            </a:r>
          </a:p>
          <a:p>
            <a:r>
              <a:rPr lang="en-US" sz="1400" dirty="0">
                <a:solidFill>
                  <a:srgbClr val="FFFF00"/>
                </a:solidFill>
              </a:rPr>
              <a:t>#### Create your vectors/</a:t>
            </a:r>
            <a:r>
              <a:rPr lang="en-US" sz="1400" dirty="0" err="1">
                <a:solidFill>
                  <a:srgbClr val="FFFF00"/>
                </a:solidFill>
              </a:rPr>
              <a:t>matricies</a:t>
            </a:r>
            <a:endParaRPr lang="en-US" sz="1400" dirty="0">
              <a:solidFill>
                <a:srgbClr val="FFFF00"/>
              </a:solidFill>
            </a:endParaRPr>
          </a:p>
          <a:p>
            <a:r>
              <a:rPr lang="en-US" sz="1400" dirty="0"/>
              <a:t>P &lt;- vector(length=</a:t>
            </a:r>
            <a:r>
              <a:rPr lang="en-US" sz="1400" dirty="0" err="1"/>
              <a:t>iter</a:t>
            </a:r>
            <a:r>
              <a:rPr lang="en-US" sz="1400" dirty="0"/>
              <a:t>)*NA</a:t>
            </a:r>
          </a:p>
          <a:p>
            <a:r>
              <a:rPr lang="en-US" sz="1400" dirty="0"/>
              <a:t>P[1]&lt;-</a:t>
            </a:r>
            <a:r>
              <a:rPr lang="en-US" sz="1400" dirty="0" err="1"/>
              <a:t>P.init</a:t>
            </a:r>
            <a:endParaRPr lang="en-US" sz="1400" dirty="0"/>
          </a:p>
          <a:p>
            <a:r>
              <a:rPr lang="en-US" sz="1400" dirty="0"/>
              <a:t>Z &lt;- vector(length=</a:t>
            </a:r>
            <a:r>
              <a:rPr lang="en-US" sz="1400" dirty="0" err="1"/>
              <a:t>iter</a:t>
            </a:r>
            <a:r>
              <a:rPr lang="en-US" sz="1400" dirty="0"/>
              <a:t>)*NA</a:t>
            </a:r>
          </a:p>
          <a:p>
            <a:r>
              <a:rPr lang="en-US" sz="1400" dirty="0"/>
              <a:t>Z[1] &lt;- </a:t>
            </a:r>
            <a:r>
              <a:rPr lang="en-US" sz="1400" dirty="0" err="1"/>
              <a:t>Z.init</a:t>
            </a:r>
            <a:endParaRPr lang="en-US" sz="1400" dirty="0"/>
          </a:p>
          <a:p>
            <a:r>
              <a:rPr lang="en-US" sz="1400" dirty="0"/>
              <a:t>N &lt;- vector(length=</a:t>
            </a:r>
            <a:r>
              <a:rPr lang="en-US" sz="1400" dirty="0" err="1"/>
              <a:t>iter</a:t>
            </a:r>
            <a:r>
              <a:rPr lang="en-US" sz="1400" dirty="0"/>
              <a:t>)*NA</a:t>
            </a:r>
          </a:p>
          <a:p>
            <a:r>
              <a:rPr lang="en-US" sz="1400" dirty="0"/>
              <a:t>N[1] &lt;- </a:t>
            </a:r>
            <a:r>
              <a:rPr lang="en-US" sz="1400" dirty="0" err="1"/>
              <a:t>N.init</a:t>
            </a:r>
            <a:endParaRPr lang="en-US" sz="1400" dirty="0"/>
          </a:p>
          <a:p>
            <a:r>
              <a:rPr lang="en-US" sz="1400" dirty="0">
                <a:solidFill>
                  <a:srgbClr val="FFFF00"/>
                </a:solidFill>
              </a:rPr>
              <a:t>#### Model</a:t>
            </a:r>
          </a:p>
          <a:p>
            <a:r>
              <a:rPr lang="en-US" sz="1400" dirty="0"/>
              <a:t>for (</a:t>
            </a:r>
            <a:r>
              <a:rPr lang="en-US" sz="1400" dirty="0" err="1"/>
              <a:t>i</a:t>
            </a:r>
            <a:r>
              <a:rPr lang="en-US" sz="1400" dirty="0"/>
              <a:t> in 2:iter){</a:t>
            </a:r>
          </a:p>
          <a:p>
            <a:r>
              <a:rPr lang="en-US" sz="1400" dirty="0"/>
              <a:t>  P[</a:t>
            </a:r>
            <a:r>
              <a:rPr lang="en-US" sz="1400" dirty="0" err="1"/>
              <a:t>i</a:t>
            </a:r>
            <a:r>
              <a:rPr lang="en-US" sz="1400" dirty="0"/>
              <a:t>] &lt;- P[i-1] + dt * ((u * P[i-1] * (N[i-1] / (N[i-1] + k))) - m * P[i-1] - </a:t>
            </a:r>
            <a:r>
              <a:rPr lang="en-US" sz="1400" dirty="0" err="1"/>
              <a:t>ga</a:t>
            </a:r>
            <a:r>
              <a:rPr lang="en-US" sz="1400" dirty="0"/>
              <a:t> * P[i-1] * Z[i-1])</a:t>
            </a:r>
          </a:p>
          <a:p>
            <a:r>
              <a:rPr lang="en-US" sz="1400" dirty="0"/>
              <a:t>  Z[</a:t>
            </a:r>
            <a:r>
              <a:rPr lang="en-US" sz="1400" dirty="0" err="1"/>
              <a:t>i</a:t>
            </a:r>
            <a:r>
              <a:rPr lang="en-US" sz="1400" dirty="0"/>
              <a:t>] &lt;- Z[i-1] + dt * (</a:t>
            </a:r>
            <a:r>
              <a:rPr lang="en-US" sz="1400" dirty="0" err="1"/>
              <a:t>ro</a:t>
            </a:r>
            <a:r>
              <a:rPr lang="en-US" sz="1400" dirty="0"/>
              <a:t> * </a:t>
            </a:r>
            <a:r>
              <a:rPr lang="en-US" sz="1400" dirty="0" err="1"/>
              <a:t>ga</a:t>
            </a:r>
            <a:r>
              <a:rPr lang="en-US" sz="1400" dirty="0"/>
              <a:t> * Z[i-1] * P[i-1] - </a:t>
            </a:r>
            <a:r>
              <a:rPr lang="en-US" sz="1400" dirty="0" err="1"/>
              <a:t>yt</a:t>
            </a:r>
            <a:r>
              <a:rPr lang="en-US" sz="1400" dirty="0"/>
              <a:t> * Z[i-1])</a:t>
            </a:r>
          </a:p>
          <a:p>
            <a:r>
              <a:rPr lang="en-US" sz="1400" dirty="0"/>
              <a:t>  N[</a:t>
            </a:r>
            <a:r>
              <a:rPr lang="en-US" sz="1400" dirty="0" err="1"/>
              <a:t>i</a:t>
            </a:r>
            <a:r>
              <a:rPr lang="en-US" sz="1400" dirty="0"/>
              <a:t>] &lt;- N[i-1] + dt * (d*(N.0-N[i-1])-(u * P[i-1] * (N[i-1] / (N[i-1] + k))) + (1-ro) * </a:t>
            </a:r>
            <a:r>
              <a:rPr lang="en-US" sz="1400" dirty="0" err="1"/>
              <a:t>ga</a:t>
            </a:r>
            <a:r>
              <a:rPr lang="en-US" sz="1400" dirty="0"/>
              <a:t> * P[i-1] * Z[i-1] + m * P[i-1] + </a:t>
            </a:r>
            <a:r>
              <a:rPr lang="en-US" sz="1400" dirty="0" err="1"/>
              <a:t>yt</a:t>
            </a:r>
            <a:r>
              <a:rPr lang="en-US" sz="1400" dirty="0"/>
              <a:t> * Z[i-1])</a:t>
            </a:r>
          </a:p>
          <a:p>
            <a:r>
              <a:rPr lang="en-US" sz="1400" dirty="0"/>
              <a:t>}</a:t>
            </a:r>
          </a:p>
        </p:txBody>
      </p:sp>
    </p:spTree>
    <p:extLst>
      <p:ext uri="{BB962C8B-B14F-4D97-AF65-F5344CB8AC3E}">
        <p14:creationId xmlns:p14="http://schemas.microsoft.com/office/powerpoint/2010/main" val="3484272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421DA-2AE8-1C46-AB7D-AEE535B6DCF6}"/>
              </a:ext>
            </a:extLst>
          </p:cNvPr>
          <p:cNvSpPr txBox="1"/>
          <p:nvPr/>
        </p:nvSpPr>
        <p:spPr>
          <a:xfrm>
            <a:off x="228600" y="125730"/>
            <a:ext cx="9521190" cy="369332"/>
          </a:xfrm>
          <a:prstGeom prst="rect">
            <a:avLst/>
          </a:prstGeom>
          <a:noFill/>
        </p:spPr>
        <p:txBody>
          <a:bodyPr wrap="square" rtlCol="0">
            <a:spAutoFit/>
          </a:bodyPr>
          <a:lstStyle/>
          <a:p>
            <a:r>
              <a:rPr lang="en-US" u="sng" dirty="0"/>
              <a:t>Step 5: Run it and see what happens!</a:t>
            </a:r>
          </a:p>
        </p:txBody>
      </p:sp>
      <p:sp>
        <p:nvSpPr>
          <p:cNvPr id="3" name="TextBox 2">
            <a:extLst>
              <a:ext uri="{FF2B5EF4-FFF2-40B4-BE49-F238E27FC236}">
                <a16:creationId xmlns:a16="http://schemas.microsoft.com/office/drawing/2014/main" id="{71333BEE-89A7-A64A-993A-8CEEE94533CD}"/>
              </a:ext>
            </a:extLst>
          </p:cNvPr>
          <p:cNvSpPr txBox="1"/>
          <p:nvPr/>
        </p:nvSpPr>
        <p:spPr>
          <a:xfrm>
            <a:off x="228600" y="1374219"/>
            <a:ext cx="6573982" cy="4185761"/>
          </a:xfrm>
          <a:prstGeom prst="rect">
            <a:avLst/>
          </a:prstGeom>
          <a:solidFill>
            <a:schemeClr val="tx2">
              <a:lumMod val="50000"/>
              <a:lumOff val="50000"/>
            </a:schemeClr>
          </a:solidFill>
        </p:spPr>
        <p:txBody>
          <a:bodyPr wrap="square" rtlCol="0">
            <a:spAutoFit/>
          </a:bodyPr>
          <a:lstStyle/>
          <a:p>
            <a:r>
              <a:rPr lang="en-US" sz="1400" dirty="0">
                <a:solidFill>
                  <a:srgbClr val="FFFF00"/>
                </a:solidFill>
              </a:rPr>
              <a:t>##### Base R plotting code</a:t>
            </a:r>
          </a:p>
          <a:p>
            <a:r>
              <a:rPr lang="en-US" sz="1400" dirty="0"/>
              <a:t>plot(c(1:iter),P ,ty=‘l’)</a:t>
            </a:r>
          </a:p>
          <a:p>
            <a:r>
              <a:rPr lang="en-US" sz="1400" dirty="0"/>
              <a:t>lines(c(1:iter),Z, ty=‘</a:t>
            </a:r>
            <a:r>
              <a:rPr lang="en-US" sz="1400" dirty="0" err="1"/>
              <a:t>l’,col</a:t>
            </a:r>
            <a:r>
              <a:rPr lang="en-US" sz="1400" dirty="0"/>
              <a:t>='red')</a:t>
            </a:r>
          </a:p>
          <a:p>
            <a:r>
              <a:rPr lang="en-US" sz="1400" dirty="0"/>
              <a:t>lines(c(1:iter),N, ty=‘</a:t>
            </a:r>
            <a:r>
              <a:rPr lang="en-US" sz="1400" dirty="0" err="1"/>
              <a:t>l’,col</a:t>
            </a:r>
            <a:r>
              <a:rPr lang="en-US" sz="1400" dirty="0"/>
              <a:t>=‘blue')</a:t>
            </a:r>
          </a:p>
          <a:p>
            <a:endParaRPr lang="en-US" sz="1400" dirty="0">
              <a:solidFill>
                <a:schemeClr val="accent6">
                  <a:lumMod val="50000"/>
                </a:schemeClr>
              </a:solidFill>
            </a:endParaRPr>
          </a:p>
          <a:p>
            <a:endParaRPr lang="en-US" sz="1400" dirty="0">
              <a:solidFill>
                <a:schemeClr val="accent6">
                  <a:lumMod val="50000"/>
                </a:schemeClr>
              </a:solidFill>
            </a:endParaRPr>
          </a:p>
          <a:p>
            <a:r>
              <a:rPr lang="en-US" sz="1400" dirty="0">
                <a:solidFill>
                  <a:srgbClr val="FFFF00"/>
                </a:solidFill>
              </a:rPr>
              <a:t>### </a:t>
            </a:r>
            <a:r>
              <a:rPr lang="en-US" sz="1400" dirty="0" err="1">
                <a:solidFill>
                  <a:srgbClr val="FFFF00"/>
                </a:solidFill>
              </a:rPr>
              <a:t>ggplot</a:t>
            </a:r>
            <a:r>
              <a:rPr lang="en-US" sz="1400" dirty="0">
                <a:solidFill>
                  <a:srgbClr val="FFFF00"/>
                </a:solidFill>
              </a:rPr>
              <a:t> plotting code</a:t>
            </a:r>
            <a:endParaRPr lang="en-US" sz="1400" dirty="0">
              <a:solidFill>
                <a:schemeClr val="accent6">
                  <a:lumMod val="50000"/>
                </a:schemeClr>
              </a:solidFill>
              <a:sym typeface="Wingdings" pitchFamily="2" charset="2"/>
            </a:endParaRPr>
          </a:p>
          <a:p>
            <a:r>
              <a:rPr lang="en-US" sz="1400" dirty="0" err="1"/>
              <a:t>com.mat</a:t>
            </a:r>
            <a:r>
              <a:rPr lang="en-US" sz="1400" dirty="0"/>
              <a:t>&lt;-</a:t>
            </a:r>
            <a:r>
              <a:rPr lang="en-US" sz="1400" dirty="0" err="1"/>
              <a:t>data.frame</a:t>
            </a:r>
            <a:r>
              <a:rPr lang="en-US" sz="1400" dirty="0"/>
              <a:t>(time=1:iter,P=P,Z=Z,N=N) </a:t>
            </a:r>
            <a:r>
              <a:rPr lang="en-US" sz="1400" dirty="0">
                <a:solidFill>
                  <a:schemeClr val="accent6">
                    <a:lumMod val="50000"/>
                  </a:schemeClr>
                </a:solidFill>
              </a:rPr>
              <a:t>#[1:(</a:t>
            </a:r>
            <a:r>
              <a:rPr lang="en-US" sz="1400" dirty="0" err="1">
                <a:solidFill>
                  <a:schemeClr val="accent6">
                    <a:lumMod val="50000"/>
                  </a:schemeClr>
                </a:solidFill>
              </a:rPr>
              <a:t>iter</a:t>
            </a:r>
            <a:r>
              <a:rPr lang="en-US" sz="1400" dirty="0">
                <a:solidFill>
                  <a:schemeClr val="accent6">
                    <a:lumMod val="50000"/>
                  </a:schemeClr>
                </a:solidFill>
              </a:rPr>
              <a:t>/15),] look at the first couple of months instead of the whole 5 years</a:t>
            </a:r>
          </a:p>
          <a:p>
            <a:r>
              <a:rPr lang="en-US" sz="1400" dirty="0" err="1"/>
              <a:t>com.mat.melt</a:t>
            </a:r>
            <a:r>
              <a:rPr lang="en-US" sz="1400" dirty="0"/>
              <a:t>&lt;-melt(</a:t>
            </a:r>
            <a:r>
              <a:rPr lang="en-US" sz="1400" dirty="0" err="1"/>
              <a:t>com.mat,'time</a:t>
            </a:r>
            <a:r>
              <a:rPr lang="en-US" sz="1400" dirty="0"/>
              <a:t>’)</a:t>
            </a:r>
          </a:p>
          <a:p>
            <a:endParaRPr lang="en-US" sz="1400" dirty="0"/>
          </a:p>
          <a:p>
            <a:r>
              <a:rPr lang="en-US" sz="1400" dirty="0" err="1"/>
              <a:t>ggplot</a:t>
            </a:r>
            <a:r>
              <a:rPr lang="en-US" sz="1400" dirty="0"/>
              <a:t>(data=</a:t>
            </a:r>
            <a:r>
              <a:rPr lang="en-US" sz="1400" dirty="0" err="1"/>
              <a:t>com.mat.melt</a:t>
            </a:r>
            <a:r>
              <a:rPr lang="en-US" sz="1400" dirty="0"/>
              <a:t>)+</a:t>
            </a:r>
          </a:p>
          <a:p>
            <a:r>
              <a:rPr lang="en-US" sz="1400" dirty="0"/>
              <a:t>  </a:t>
            </a:r>
            <a:r>
              <a:rPr lang="en-US" sz="1400" dirty="0" err="1"/>
              <a:t>geom_line</a:t>
            </a:r>
            <a:r>
              <a:rPr lang="en-US" sz="1400" dirty="0"/>
              <a:t>(</a:t>
            </a:r>
            <a:r>
              <a:rPr lang="en-US" sz="1400" dirty="0" err="1"/>
              <a:t>aes</a:t>
            </a:r>
            <a:r>
              <a:rPr lang="en-US" sz="1400" dirty="0"/>
              <a:t>(x=time/(24*365),y=</a:t>
            </a:r>
            <a:r>
              <a:rPr lang="en-US" sz="1400" dirty="0" err="1"/>
              <a:t>value,col</a:t>
            </a:r>
            <a:r>
              <a:rPr lang="en-US" sz="1400" dirty="0"/>
              <a:t>=variable))+</a:t>
            </a:r>
          </a:p>
          <a:p>
            <a:r>
              <a:rPr lang="en-US" sz="1400" dirty="0"/>
              <a:t>  </a:t>
            </a:r>
            <a:r>
              <a:rPr lang="en-US" sz="1400" dirty="0" err="1"/>
              <a:t>scale_x_continuous</a:t>
            </a:r>
            <a:r>
              <a:rPr lang="en-US" sz="1400" dirty="0"/>
              <a:t>(name=</a:t>
            </a:r>
            <a:r>
              <a:rPr lang="en-US" sz="1400" dirty="0" err="1"/>
              <a:t>bquote</a:t>
            </a:r>
            <a:r>
              <a:rPr lang="en-US" sz="1400" dirty="0"/>
              <a:t>(Time~(years)))+</a:t>
            </a:r>
          </a:p>
          <a:p>
            <a:r>
              <a:rPr lang="en-US" sz="1400" dirty="0"/>
              <a:t>  </a:t>
            </a:r>
            <a:r>
              <a:rPr lang="en-US" sz="1400" dirty="0" err="1"/>
              <a:t>scale_y_continuous</a:t>
            </a:r>
            <a:r>
              <a:rPr lang="en-US" sz="1400" dirty="0"/>
              <a:t>(name=</a:t>
            </a:r>
            <a:r>
              <a:rPr lang="en-US" sz="1400" dirty="0" err="1"/>
              <a:t>bquote</a:t>
            </a:r>
            <a:r>
              <a:rPr lang="en-US" sz="1400" dirty="0"/>
              <a:t>(Concentration~(mmol~P~m^3)))+</a:t>
            </a:r>
          </a:p>
          <a:p>
            <a:r>
              <a:rPr lang="en-US" sz="1400" dirty="0"/>
              <a:t>  </a:t>
            </a:r>
            <a:r>
              <a:rPr lang="en-US" sz="1400" dirty="0" err="1"/>
              <a:t>scale_color_brewer</a:t>
            </a:r>
            <a:r>
              <a:rPr lang="en-US" sz="1400" dirty="0"/>
              <a:t>(name=</a:t>
            </a:r>
            <a:r>
              <a:rPr lang="en-US" sz="1400" dirty="0" err="1"/>
              <a:t>bquote</a:t>
            </a:r>
            <a:r>
              <a:rPr lang="en-US" sz="1400" dirty="0"/>
              <a:t>(Variable),palette="Dark2",</a:t>
            </a:r>
          </a:p>
          <a:p>
            <a:r>
              <a:rPr lang="en-US" sz="1400" dirty="0"/>
              <a:t>                     labels=c('Phyto-1', '</a:t>
            </a:r>
            <a:r>
              <a:rPr lang="en-US" sz="1400" dirty="0" err="1"/>
              <a:t>Zoo.','Nut</a:t>
            </a:r>
            <a:r>
              <a:rPr lang="en-US" sz="1400" dirty="0"/>
              <a:t>.'))+</a:t>
            </a:r>
          </a:p>
          <a:p>
            <a:r>
              <a:rPr lang="en-US" sz="1400" dirty="0"/>
              <a:t>  </a:t>
            </a:r>
            <a:r>
              <a:rPr lang="en-US" sz="1400" dirty="0" err="1"/>
              <a:t>theme_bw</a:t>
            </a:r>
            <a:r>
              <a:rPr lang="en-US" sz="1400" dirty="0"/>
              <a:t>()+</a:t>
            </a:r>
          </a:p>
          <a:p>
            <a:r>
              <a:rPr lang="en-US" sz="1400" dirty="0"/>
              <a:t>  theme(</a:t>
            </a:r>
            <a:r>
              <a:rPr lang="en-US" sz="1400" dirty="0" err="1"/>
              <a:t>panel.grid</a:t>
            </a:r>
            <a:r>
              <a:rPr lang="en-US" sz="1400" dirty="0"/>
              <a:t> = </a:t>
            </a:r>
            <a:r>
              <a:rPr lang="en-US" sz="1400" dirty="0" err="1"/>
              <a:t>element_blank</a:t>
            </a:r>
            <a:r>
              <a:rPr lang="en-US" sz="1400" dirty="0"/>
              <a:t>())</a:t>
            </a:r>
          </a:p>
        </p:txBody>
      </p:sp>
      <p:pic>
        <p:nvPicPr>
          <p:cNvPr id="5" name="Picture 4" descr="A screenshot of a cell phone&#10;&#10;Description automatically generated">
            <a:extLst>
              <a:ext uri="{FF2B5EF4-FFF2-40B4-BE49-F238E27FC236}">
                <a16:creationId xmlns:a16="http://schemas.microsoft.com/office/drawing/2014/main" id="{B088CBDD-D1AB-714F-A73C-85F7DDB200B8}"/>
              </a:ext>
            </a:extLst>
          </p:cNvPr>
          <p:cNvPicPr>
            <a:picLocks noChangeAspect="1"/>
          </p:cNvPicPr>
          <p:nvPr/>
        </p:nvPicPr>
        <p:blipFill>
          <a:blip r:embed="rId2"/>
          <a:stretch>
            <a:fillRect/>
          </a:stretch>
        </p:blipFill>
        <p:spPr>
          <a:xfrm>
            <a:off x="6938838" y="870986"/>
            <a:ext cx="5024562" cy="5192228"/>
          </a:xfrm>
          <a:prstGeom prst="rect">
            <a:avLst/>
          </a:prstGeom>
        </p:spPr>
      </p:pic>
    </p:spTree>
    <p:extLst>
      <p:ext uri="{BB962C8B-B14F-4D97-AF65-F5344CB8AC3E}">
        <p14:creationId xmlns:p14="http://schemas.microsoft.com/office/powerpoint/2010/main" val="71464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fontScale="90000"/>
          </a:bodyPr>
          <a:lstStyle/>
          <a:p>
            <a:r>
              <a:rPr lang="en-US" dirty="0">
                <a:solidFill>
                  <a:schemeClr val="bg1"/>
                </a:solidFill>
              </a:rPr>
              <a:t>Example: Temperature increase under different climate scenarios (IPCC AR5)</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10;&#10;Description automatically generated">
            <a:extLst>
              <a:ext uri="{FF2B5EF4-FFF2-40B4-BE49-F238E27FC236}">
                <a16:creationId xmlns:a16="http://schemas.microsoft.com/office/drawing/2014/main" id="{0B9E99B5-0B14-A446-AA16-56961DDA581E}"/>
              </a:ext>
            </a:extLst>
          </p:cNvPr>
          <p:cNvPicPr>
            <a:picLocks noChangeAspect="1"/>
          </p:cNvPicPr>
          <p:nvPr/>
        </p:nvPicPr>
        <p:blipFill>
          <a:blip r:embed="rId3"/>
          <a:stretch>
            <a:fillRect/>
          </a:stretch>
        </p:blipFill>
        <p:spPr>
          <a:xfrm>
            <a:off x="1450596" y="2486223"/>
            <a:ext cx="6184900" cy="4064000"/>
          </a:xfrm>
          <a:prstGeom prst="rect">
            <a:avLst/>
          </a:prstGeom>
        </p:spPr>
      </p:pic>
      <p:sp>
        <p:nvSpPr>
          <p:cNvPr id="11" name="TextBox 10">
            <a:extLst>
              <a:ext uri="{FF2B5EF4-FFF2-40B4-BE49-F238E27FC236}">
                <a16:creationId xmlns:a16="http://schemas.microsoft.com/office/drawing/2014/main" id="{19C6D2E0-B86E-2D4D-88E4-0F8AB7C656D0}"/>
              </a:ext>
            </a:extLst>
          </p:cNvPr>
          <p:cNvSpPr txBox="1"/>
          <p:nvPr/>
        </p:nvSpPr>
        <p:spPr>
          <a:xfrm>
            <a:off x="7671455" y="2533739"/>
            <a:ext cx="4212688" cy="4016484"/>
          </a:xfrm>
          <a:prstGeom prst="rect">
            <a:avLst/>
          </a:prstGeom>
          <a:noFill/>
        </p:spPr>
        <p:txBody>
          <a:bodyPr wrap="square" rtlCol="0">
            <a:spAutoFit/>
          </a:bodyPr>
          <a:lstStyle/>
          <a:p>
            <a:r>
              <a:rPr lang="en-US" sz="1700" b="1" dirty="0"/>
              <a:t>Figure 2</a:t>
            </a:r>
            <a:r>
              <a:rPr lang="en-US" sz="1700" dirty="0"/>
              <a:t>. Time series of global annual mean surface air temperature anomalies (relative to 1986–2005) from CMIP5 concentration-driven experiments. Projections are shown for each RCP for the multi-model mean (solid lines) and the 5 to 95% range (±1.64 standard deviation) across the distribution of individual models (shading). Only one ensemble member is used from each model and numbers in the figure indicate the number of different models contributing to the different time periods. </a:t>
            </a:r>
          </a:p>
        </p:txBody>
      </p:sp>
      <p:sp>
        <p:nvSpPr>
          <p:cNvPr id="13" name="TextBox 12">
            <a:extLst>
              <a:ext uri="{FF2B5EF4-FFF2-40B4-BE49-F238E27FC236}">
                <a16:creationId xmlns:a16="http://schemas.microsoft.com/office/drawing/2014/main" id="{E3D1FE01-43FE-BA4E-AD09-657FDF7A312A}"/>
              </a:ext>
            </a:extLst>
          </p:cNvPr>
          <p:cNvSpPr txBox="1"/>
          <p:nvPr/>
        </p:nvSpPr>
        <p:spPr>
          <a:xfrm>
            <a:off x="7553452" y="6550223"/>
            <a:ext cx="4870848" cy="307777"/>
          </a:xfrm>
          <a:prstGeom prst="rect">
            <a:avLst/>
          </a:prstGeom>
          <a:noFill/>
        </p:spPr>
        <p:txBody>
          <a:bodyPr wrap="square" rtlCol="0">
            <a:spAutoFit/>
          </a:bodyPr>
          <a:lstStyle/>
          <a:p>
            <a:r>
              <a:rPr lang="en-US" sz="1400" dirty="0"/>
              <a:t>Collins et al. (2013). </a:t>
            </a:r>
            <a:r>
              <a:rPr lang="en-US" sz="1400" i="1" dirty="0"/>
              <a:t>Chapter 13: IPPC Report AR5</a:t>
            </a:r>
          </a:p>
        </p:txBody>
      </p:sp>
    </p:spTree>
    <p:extLst>
      <p:ext uri="{BB962C8B-B14F-4D97-AF65-F5344CB8AC3E}">
        <p14:creationId xmlns:p14="http://schemas.microsoft.com/office/powerpoint/2010/main" val="1418948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15000"/>
              </a:lnSpc>
            </a:pPr>
            <a:r>
              <a:rPr lang="en-US" sz="3700" b="0" cap="all">
                <a:solidFill>
                  <a:schemeClr val="bg1"/>
                </a:solidFill>
              </a:rPr>
              <a:t>Let’s explore community dynamics</a:t>
            </a:r>
          </a:p>
        </p:txBody>
      </p:sp>
      <p:sp>
        <p:nvSpPr>
          <p:cNvPr id="31" name="Rectangle 30">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map&#10;&#10;Description automatically generated">
            <a:extLst>
              <a:ext uri="{FF2B5EF4-FFF2-40B4-BE49-F238E27FC236}">
                <a16:creationId xmlns:a16="http://schemas.microsoft.com/office/drawing/2014/main" id="{14217167-CCFC-CA4A-8A4E-A89AD6E2A623}"/>
              </a:ext>
            </a:extLst>
          </p:cNvPr>
          <p:cNvPicPr>
            <a:picLocks noChangeAspect="1"/>
          </p:cNvPicPr>
          <p:nvPr/>
        </p:nvPicPr>
        <p:blipFill>
          <a:blip r:embed="rId2"/>
          <a:stretch>
            <a:fillRect/>
          </a:stretch>
        </p:blipFill>
        <p:spPr>
          <a:xfrm>
            <a:off x="7340474" y="402307"/>
            <a:ext cx="4362798" cy="4188284"/>
          </a:xfrm>
          <a:prstGeom prst="rect">
            <a:avLst/>
          </a:prstGeom>
        </p:spPr>
      </p:pic>
      <p:sp>
        <p:nvSpPr>
          <p:cNvPr id="9" name="TextBox 8">
            <a:extLst>
              <a:ext uri="{FF2B5EF4-FFF2-40B4-BE49-F238E27FC236}">
                <a16:creationId xmlns:a16="http://schemas.microsoft.com/office/drawing/2014/main" id="{B1698A34-7DA8-094C-B6FD-F6F6D6BA5A3F}"/>
              </a:ext>
            </a:extLst>
          </p:cNvPr>
          <p:cNvSpPr txBox="1"/>
          <p:nvPr/>
        </p:nvSpPr>
        <p:spPr>
          <a:xfrm>
            <a:off x="1246909" y="3629891"/>
            <a:ext cx="5430982" cy="2308324"/>
          </a:xfrm>
          <a:prstGeom prst="rect">
            <a:avLst/>
          </a:prstGeom>
          <a:noFill/>
        </p:spPr>
        <p:txBody>
          <a:bodyPr wrap="square" rtlCol="0">
            <a:spAutoFit/>
          </a:bodyPr>
          <a:lstStyle/>
          <a:p>
            <a:r>
              <a:rPr lang="en-US" u="sng" dirty="0"/>
              <a:t>Michaelis-Menten uptake kinetics:</a:t>
            </a:r>
          </a:p>
          <a:p>
            <a:endParaRPr lang="en-US" dirty="0"/>
          </a:p>
          <a:p>
            <a:r>
              <a:rPr lang="en-US" dirty="0"/>
              <a:t>Each species has a unique response to temperature where growth rate increases as nutrient concentration increases up until a plateau. Some species have higher maximum growth rates but as a penalty they require more nutrients to reach that growth rate. </a:t>
            </a:r>
          </a:p>
        </p:txBody>
      </p:sp>
      <p:sp>
        <p:nvSpPr>
          <p:cNvPr id="11" name="TextBox 10">
            <a:extLst>
              <a:ext uri="{FF2B5EF4-FFF2-40B4-BE49-F238E27FC236}">
                <a16:creationId xmlns:a16="http://schemas.microsoft.com/office/drawing/2014/main" id="{94EDC690-5603-1248-8762-E6F5715C1EAB}"/>
              </a:ext>
            </a:extLst>
          </p:cNvPr>
          <p:cNvSpPr txBox="1"/>
          <p:nvPr/>
        </p:nvSpPr>
        <p:spPr>
          <a:xfrm>
            <a:off x="7340474" y="4714412"/>
            <a:ext cx="4526942" cy="1200329"/>
          </a:xfrm>
          <a:prstGeom prst="rect">
            <a:avLst/>
          </a:prstGeom>
          <a:noFill/>
        </p:spPr>
        <p:txBody>
          <a:bodyPr wrap="square" rtlCol="0">
            <a:spAutoFit/>
          </a:bodyPr>
          <a:lstStyle/>
          <a:p>
            <a:r>
              <a:rPr lang="en-US" dirty="0"/>
              <a:t>N*= half-saturation constant or the concentration of nutrients where a species reaches its half-maximum growth rate</a:t>
            </a:r>
          </a:p>
        </p:txBody>
      </p:sp>
    </p:spTree>
    <p:extLst>
      <p:ext uri="{BB962C8B-B14F-4D97-AF65-F5344CB8AC3E}">
        <p14:creationId xmlns:p14="http://schemas.microsoft.com/office/powerpoint/2010/main" val="3498047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421DA-2AE8-1C46-AB7D-AEE535B6DCF6}"/>
              </a:ext>
            </a:extLst>
          </p:cNvPr>
          <p:cNvSpPr txBox="1"/>
          <p:nvPr/>
        </p:nvSpPr>
        <p:spPr>
          <a:xfrm>
            <a:off x="228600" y="125730"/>
            <a:ext cx="11866418" cy="369332"/>
          </a:xfrm>
          <a:prstGeom prst="rect">
            <a:avLst/>
          </a:prstGeom>
          <a:noFill/>
        </p:spPr>
        <p:txBody>
          <a:bodyPr wrap="square" rtlCol="0">
            <a:spAutoFit/>
          </a:bodyPr>
          <a:lstStyle/>
          <a:p>
            <a:r>
              <a:rPr lang="en-US" u="sng" dirty="0"/>
              <a:t>Step 4: Write out the code into R – This time we are including two species that are competing </a:t>
            </a:r>
          </a:p>
        </p:txBody>
      </p:sp>
      <p:sp>
        <p:nvSpPr>
          <p:cNvPr id="3" name="TextBox 2">
            <a:extLst>
              <a:ext uri="{FF2B5EF4-FFF2-40B4-BE49-F238E27FC236}">
                <a16:creationId xmlns:a16="http://schemas.microsoft.com/office/drawing/2014/main" id="{71333BEE-89A7-A64A-993A-8CEEE94533CD}"/>
              </a:ext>
            </a:extLst>
          </p:cNvPr>
          <p:cNvSpPr txBox="1"/>
          <p:nvPr/>
        </p:nvSpPr>
        <p:spPr>
          <a:xfrm>
            <a:off x="228600" y="495062"/>
            <a:ext cx="11866418" cy="6186309"/>
          </a:xfrm>
          <a:prstGeom prst="rect">
            <a:avLst/>
          </a:prstGeom>
          <a:solidFill>
            <a:schemeClr val="tx2">
              <a:lumMod val="50000"/>
              <a:lumOff val="50000"/>
            </a:schemeClr>
          </a:solidFill>
        </p:spPr>
        <p:txBody>
          <a:bodyPr wrap="square" rtlCol="0">
            <a:spAutoFit/>
          </a:bodyPr>
          <a:lstStyle/>
          <a:p>
            <a:r>
              <a:rPr lang="en-US" sz="1200" dirty="0">
                <a:solidFill>
                  <a:srgbClr val="FFFF00"/>
                </a:solidFill>
              </a:rPr>
              <a:t>#### Start with defining your parameters</a:t>
            </a:r>
          </a:p>
          <a:p>
            <a:r>
              <a:rPr lang="en-US" sz="1200" dirty="0"/>
              <a:t>n&lt;-2 </a:t>
            </a:r>
            <a:r>
              <a:rPr lang="en-US" sz="1200" dirty="0">
                <a:solidFill>
                  <a:schemeClr val="accent6">
                    <a:lumMod val="50000"/>
                  </a:schemeClr>
                </a:solidFill>
              </a:rPr>
              <a:t>#Number of phytoplankton species </a:t>
            </a:r>
          </a:p>
          <a:p>
            <a:r>
              <a:rPr lang="en-US" sz="1200" dirty="0"/>
              <a:t>dt &lt;- 1/24 </a:t>
            </a:r>
            <a:r>
              <a:rPr lang="en-US" sz="1200" dirty="0">
                <a:solidFill>
                  <a:schemeClr val="accent6">
                    <a:lumMod val="50000"/>
                  </a:schemeClr>
                </a:solidFill>
              </a:rPr>
              <a:t>#time step in hours converted to days</a:t>
            </a:r>
          </a:p>
          <a:p>
            <a:r>
              <a:rPr lang="en-US" sz="1200" dirty="0"/>
              <a:t>years &lt;- 5 </a:t>
            </a:r>
            <a:r>
              <a:rPr lang="en-US" sz="1200" dirty="0">
                <a:solidFill>
                  <a:schemeClr val="accent6">
                    <a:lumMod val="50000"/>
                  </a:schemeClr>
                </a:solidFill>
              </a:rPr>
              <a:t>#how many years to run the model</a:t>
            </a:r>
          </a:p>
          <a:p>
            <a:r>
              <a:rPr lang="en-US" sz="1200" dirty="0"/>
              <a:t>days &lt;- 365*years </a:t>
            </a:r>
            <a:r>
              <a:rPr lang="en-US" sz="1200" dirty="0">
                <a:solidFill>
                  <a:schemeClr val="accent6">
                    <a:lumMod val="50000"/>
                  </a:schemeClr>
                </a:solidFill>
              </a:rPr>
              <a:t>#how many days in total</a:t>
            </a:r>
            <a:endParaRPr lang="en-US" sz="1200" dirty="0"/>
          </a:p>
          <a:p>
            <a:r>
              <a:rPr lang="en-US" sz="1200" dirty="0" err="1"/>
              <a:t>iter</a:t>
            </a:r>
            <a:r>
              <a:rPr lang="en-US" sz="1200" dirty="0"/>
              <a:t> &lt;- days/dt</a:t>
            </a:r>
            <a:r>
              <a:rPr lang="en-US" sz="1200" dirty="0">
                <a:solidFill>
                  <a:schemeClr val="accent6">
                    <a:lumMod val="50000"/>
                  </a:schemeClr>
                </a:solidFill>
              </a:rPr>
              <a:t> #convert that to time steps</a:t>
            </a:r>
            <a:endParaRPr lang="en-US" sz="1200" dirty="0"/>
          </a:p>
          <a:p>
            <a:r>
              <a:rPr lang="en-US" sz="1200" dirty="0"/>
              <a:t>u &lt;- c(1.2,0.6) </a:t>
            </a:r>
            <a:r>
              <a:rPr lang="en-US" sz="1200" dirty="0">
                <a:solidFill>
                  <a:schemeClr val="accent6">
                    <a:lumMod val="50000"/>
                  </a:schemeClr>
                </a:solidFill>
              </a:rPr>
              <a:t>#doublings per day</a:t>
            </a:r>
          </a:p>
          <a:p>
            <a:r>
              <a:rPr lang="en-US" sz="1200" dirty="0"/>
              <a:t>k &lt;- c(1,0.2) </a:t>
            </a:r>
            <a:r>
              <a:rPr lang="en-US" sz="1200" dirty="0">
                <a:solidFill>
                  <a:schemeClr val="accent6">
                    <a:lumMod val="50000"/>
                  </a:schemeClr>
                </a:solidFill>
              </a:rPr>
              <a:t>#half-saturation constant</a:t>
            </a:r>
          </a:p>
          <a:p>
            <a:r>
              <a:rPr lang="en-US" sz="1200" dirty="0"/>
              <a:t>m &lt;- 0.3 </a:t>
            </a:r>
            <a:r>
              <a:rPr lang="en-US" sz="1200" dirty="0">
                <a:solidFill>
                  <a:schemeClr val="accent6">
                    <a:lumMod val="50000"/>
                  </a:schemeClr>
                </a:solidFill>
              </a:rPr>
              <a:t>#fraction of death per day</a:t>
            </a:r>
          </a:p>
          <a:p>
            <a:r>
              <a:rPr lang="en-US" sz="1200" dirty="0" err="1"/>
              <a:t>ga</a:t>
            </a:r>
            <a:r>
              <a:rPr lang="en-US" sz="1200" dirty="0"/>
              <a:t> &lt;- 0.6 </a:t>
            </a:r>
            <a:r>
              <a:rPr lang="en-US" sz="1200" dirty="0">
                <a:solidFill>
                  <a:schemeClr val="accent6">
                    <a:lumMod val="50000"/>
                  </a:schemeClr>
                </a:solidFill>
              </a:rPr>
              <a:t>#predation fraction</a:t>
            </a:r>
          </a:p>
          <a:p>
            <a:r>
              <a:rPr lang="en-US" sz="1200" dirty="0" err="1"/>
              <a:t>ro</a:t>
            </a:r>
            <a:r>
              <a:rPr lang="en-US" sz="1200" dirty="0"/>
              <a:t> &lt;- 0.3 </a:t>
            </a:r>
            <a:r>
              <a:rPr lang="en-US" sz="1200" dirty="0">
                <a:solidFill>
                  <a:schemeClr val="accent6">
                    <a:lumMod val="50000"/>
                  </a:schemeClr>
                </a:solidFill>
              </a:rPr>
              <a:t>#integration of P into Z</a:t>
            </a:r>
          </a:p>
          <a:p>
            <a:r>
              <a:rPr lang="en-US" sz="1200" dirty="0" err="1"/>
              <a:t>yt</a:t>
            </a:r>
            <a:r>
              <a:rPr lang="en-US" sz="1200" dirty="0"/>
              <a:t> &lt;- 0.1 </a:t>
            </a:r>
            <a:r>
              <a:rPr lang="en-US" sz="1200" dirty="0">
                <a:solidFill>
                  <a:schemeClr val="accent6">
                    <a:lumMod val="50000"/>
                  </a:schemeClr>
                </a:solidFill>
              </a:rPr>
              <a:t>#fraction of natural Z death</a:t>
            </a:r>
          </a:p>
          <a:p>
            <a:r>
              <a:rPr lang="en-US" sz="1200" dirty="0"/>
              <a:t>d &lt;- 0.8 </a:t>
            </a:r>
            <a:r>
              <a:rPr lang="en-US" sz="1200" dirty="0">
                <a:solidFill>
                  <a:schemeClr val="accent6">
                    <a:lumMod val="50000"/>
                  </a:schemeClr>
                </a:solidFill>
              </a:rPr>
              <a:t>#Supply of nutrients from the deep</a:t>
            </a:r>
          </a:p>
          <a:p>
            <a:r>
              <a:rPr lang="en-US" sz="1200" dirty="0"/>
              <a:t>N.0 &lt;- 0.8 </a:t>
            </a:r>
            <a:r>
              <a:rPr lang="en-US" sz="1200" dirty="0">
                <a:solidFill>
                  <a:schemeClr val="accent6">
                    <a:lumMod val="50000"/>
                  </a:schemeClr>
                </a:solidFill>
              </a:rPr>
              <a:t>#Deep concentration of nutrients</a:t>
            </a:r>
          </a:p>
          <a:p>
            <a:r>
              <a:rPr lang="en-US" sz="1200" dirty="0">
                <a:solidFill>
                  <a:schemeClr val="accent6">
                    <a:lumMod val="50000"/>
                  </a:schemeClr>
                </a:solidFill>
              </a:rPr>
              <a:t>##### Set up your initial conditions (i.e. t=0)</a:t>
            </a:r>
          </a:p>
          <a:p>
            <a:r>
              <a:rPr lang="en-US" sz="1200" dirty="0" err="1"/>
              <a:t>P.init</a:t>
            </a:r>
            <a:r>
              <a:rPr lang="en-US" sz="1200" dirty="0"/>
              <a:t> &lt;- 1 </a:t>
            </a:r>
          </a:p>
          <a:p>
            <a:r>
              <a:rPr lang="en-US" sz="1200" dirty="0" err="1"/>
              <a:t>Z.init</a:t>
            </a:r>
            <a:r>
              <a:rPr lang="en-US" sz="1200" dirty="0"/>
              <a:t>&lt;- 1</a:t>
            </a:r>
          </a:p>
          <a:p>
            <a:r>
              <a:rPr lang="en-US" sz="1200" dirty="0" err="1"/>
              <a:t>N.init</a:t>
            </a:r>
            <a:r>
              <a:rPr lang="en-US" sz="1200" dirty="0"/>
              <a:t> &lt;- 1</a:t>
            </a:r>
          </a:p>
          <a:p>
            <a:r>
              <a:rPr lang="en-US" sz="1200" dirty="0">
                <a:solidFill>
                  <a:srgbClr val="FFFF00"/>
                </a:solidFill>
              </a:rPr>
              <a:t>#### Create your vectors/</a:t>
            </a:r>
            <a:r>
              <a:rPr lang="en-US" sz="1200" dirty="0" err="1">
                <a:solidFill>
                  <a:srgbClr val="FFFF00"/>
                </a:solidFill>
              </a:rPr>
              <a:t>matricies</a:t>
            </a:r>
            <a:endParaRPr lang="en-US" sz="1200" dirty="0">
              <a:solidFill>
                <a:srgbClr val="FFFF00"/>
              </a:solidFill>
            </a:endParaRPr>
          </a:p>
          <a:p>
            <a:r>
              <a:rPr lang="en-US" sz="1200" dirty="0">
                <a:solidFill>
                  <a:schemeClr val="accent3">
                    <a:lumMod val="40000"/>
                    <a:lumOff val="60000"/>
                  </a:schemeClr>
                </a:solidFill>
              </a:rPr>
              <a:t># P &lt;- vector(length=</a:t>
            </a:r>
            <a:r>
              <a:rPr lang="en-US" sz="1200" dirty="0" err="1">
                <a:solidFill>
                  <a:schemeClr val="accent3">
                    <a:lumMod val="40000"/>
                    <a:lumOff val="60000"/>
                  </a:schemeClr>
                </a:solidFill>
              </a:rPr>
              <a:t>iter</a:t>
            </a:r>
            <a:r>
              <a:rPr lang="en-US" sz="1200" dirty="0">
                <a:solidFill>
                  <a:schemeClr val="accent3">
                    <a:lumMod val="40000"/>
                    <a:lumOff val="60000"/>
                  </a:schemeClr>
                </a:solidFill>
              </a:rPr>
              <a:t>)*NA</a:t>
            </a:r>
          </a:p>
          <a:p>
            <a:r>
              <a:rPr lang="en-US" sz="1200" dirty="0">
                <a:solidFill>
                  <a:schemeClr val="accent3">
                    <a:lumMod val="40000"/>
                    <a:lumOff val="60000"/>
                  </a:schemeClr>
                </a:solidFill>
              </a:rPr>
              <a:t># P[1]&lt;-</a:t>
            </a:r>
            <a:r>
              <a:rPr lang="en-US" sz="1200" dirty="0" err="1">
                <a:solidFill>
                  <a:schemeClr val="accent3">
                    <a:lumMod val="40000"/>
                    <a:lumOff val="60000"/>
                  </a:schemeClr>
                </a:solidFill>
              </a:rPr>
              <a:t>P.init</a:t>
            </a:r>
            <a:endParaRPr lang="en-US" sz="1200" dirty="0">
              <a:solidFill>
                <a:schemeClr val="accent3">
                  <a:lumMod val="40000"/>
                  <a:lumOff val="60000"/>
                </a:schemeClr>
              </a:solidFill>
            </a:endParaRPr>
          </a:p>
          <a:p>
            <a:r>
              <a:rPr lang="en-US" sz="1200" dirty="0">
                <a:solidFill>
                  <a:srgbClr val="FFFF00"/>
                </a:solidFill>
              </a:rPr>
              <a:t>P &lt;- matrix(</a:t>
            </a:r>
            <a:r>
              <a:rPr lang="en-US" sz="1200" dirty="0" err="1">
                <a:solidFill>
                  <a:srgbClr val="FFFF00"/>
                </a:solidFill>
              </a:rPr>
              <a:t>NA,nrow</a:t>
            </a:r>
            <a:r>
              <a:rPr lang="en-US" sz="1200" dirty="0">
                <a:solidFill>
                  <a:srgbClr val="FFFF00"/>
                </a:solidFill>
              </a:rPr>
              <a:t>=</a:t>
            </a:r>
            <a:r>
              <a:rPr lang="en-US" sz="1200" dirty="0" err="1">
                <a:solidFill>
                  <a:srgbClr val="FFFF00"/>
                </a:solidFill>
              </a:rPr>
              <a:t>iter</a:t>
            </a:r>
            <a:r>
              <a:rPr lang="en-US" sz="1200" dirty="0">
                <a:solidFill>
                  <a:srgbClr val="FFFF00"/>
                </a:solidFill>
              </a:rPr>
              <a:t>, </a:t>
            </a:r>
            <a:r>
              <a:rPr lang="en-US" sz="1200" dirty="0" err="1">
                <a:solidFill>
                  <a:srgbClr val="FFFF00"/>
                </a:solidFill>
              </a:rPr>
              <a:t>ncol</a:t>
            </a:r>
            <a:r>
              <a:rPr lang="en-US" sz="1200" dirty="0">
                <a:solidFill>
                  <a:srgbClr val="FFFF00"/>
                </a:solidFill>
              </a:rPr>
              <a:t>=n)</a:t>
            </a:r>
          </a:p>
          <a:p>
            <a:r>
              <a:rPr lang="en-US" sz="1200" dirty="0">
                <a:solidFill>
                  <a:srgbClr val="FFFF00"/>
                </a:solidFill>
              </a:rPr>
              <a:t>P[1,]&lt;-</a:t>
            </a:r>
            <a:r>
              <a:rPr lang="en-US" sz="1200" dirty="0" err="1">
                <a:solidFill>
                  <a:srgbClr val="FFFF00"/>
                </a:solidFill>
              </a:rPr>
              <a:t>P.init</a:t>
            </a:r>
            <a:endParaRPr lang="en-US" sz="1200" dirty="0">
              <a:solidFill>
                <a:srgbClr val="FFFF00"/>
              </a:solidFill>
            </a:endParaRPr>
          </a:p>
          <a:p>
            <a:r>
              <a:rPr lang="en-US" sz="1200" dirty="0"/>
              <a:t>Z &lt;- vector(length=</a:t>
            </a:r>
            <a:r>
              <a:rPr lang="en-US" sz="1200" dirty="0" err="1"/>
              <a:t>iter</a:t>
            </a:r>
            <a:r>
              <a:rPr lang="en-US" sz="1200" dirty="0"/>
              <a:t>)*NA</a:t>
            </a:r>
          </a:p>
          <a:p>
            <a:r>
              <a:rPr lang="en-US" sz="1200" dirty="0"/>
              <a:t>Z[1] &lt;- </a:t>
            </a:r>
            <a:r>
              <a:rPr lang="en-US" sz="1200" dirty="0" err="1"/>
              <a:t>Z.init</a:t>
            </a:r>
            <a:endParaRPr lang="en-US" sz="1200" dirty="0"/>
          </a:p>
          <a:p>
            <a:r>
              <a:rPr lang="en-US" sz="1200" dirty="0"/>
              <a:t>N &lt;- vector(length=</a:t>
            </a:r>
            <a:r>
              <a:rPr lang="en-US" sz="1200" dirty="0" err="1"/>
              <a:t>iter</a:t>
            </a:r>
            <a:r>
              <a:rPr lang="en-US" sz="1200" dirty="0"/>
              <a:t>)*NA</a:t>
            </a:r>
          </a:p>
          <a:p>
            <a:r>
              <a:rPr lang="en-US" sz="1200" dirty="0"/>
              <a:t>N[1] &lt;- </a:t>
            </a:r>
            <a:r>
              <a:rPr lang="en-US" sz="1200" dirty="0" err="1"/>
              <a:t>N.init</a:t>
            </a:r>
            <a:endParaRPr lang="en-US" sz="1200" dirty="0"/>
          </a:p>
          <a:p>
            <a:r>
              <a:rPr lang="en-US" sz="1200" dirty="0">
                <a:solidFill>
                  <a:schemeClr val="accent6">
                    <a:lumMod val="50000"/>
                  </a:schemeClr>
                </a:solidFill>
              </a:rPr>
              <a:t>#### Model</a:t>
            </a:r>
          </a:p>
          <a:p>
            <a:r>
              <a:rPr lang="en-US" sz="1200" dirty="0"/>
              <a:t>for (</a:t>
            </a:r>
            <a:r>
              <a:rPr lang="en-US" sz="1200" dirty="0" err="1"/>
              <a:t>i</a:t>
            </a:r>
            <a:r>
              <a:rPr lang="en-US" sz="1200" dirty="0"/>
              <a:t> in 2:iter){</a:t>
            </a:r>
          </a:p>
          <a:p>
            <a:r>
              <a:rPr lang="en-US" sz="1200" dirty="0">
                <a:solidFill>
                  <a:srgbClr val="FFFF00"/>
                </a:solidFill>
              </a:rPr>
              <a:t>  P[</a:t>
            </a:r>
            <a:r>
              <a:rPr lang="en-US" sz="1200" dirty="0" err="1">
                <a:solidFill>
                  <a:srgbClr val="FFFF00"/>
                </a:solidFill>
              </a:rPr>
              <a:t>i</a:t>
            </a:r>
            <a:r>
              <a:rPr lang="en-US" sz="1200" dirty="0">
                <a:solidFill>
                  <a:srgbClr val="FFFF00"/>
                </a:solidFill>
              </a:rPr>
              <a:t>,] &lt;- P[i-1,] + dt * ((u * P[i-1,] * (N[i-1] / (N[i-1] + k))) - m * P[i-1,] - </a:t>
            </a:r>
            <a:r>
              <a:rPr lang="en-US" sz="1200" dirty="0" err="1">
                <a:solidFill>
                  <a:srgbClr val="FFFF00"/>
                </a:solidFill>
              </a:rPr>
              <a:t>ga</a:t>
            </a:r>
            <a:r>
              <a:rPr lang="en-US" sz="1200" dirty="0">
                <a:solidFill>
                  <a:srgbClr val="FFFF00"/>
                </a:solidFill>
              </a:rPr>
              <a:t> * P[i-1,] * Z[i-1])</a:t>
            </a:r>
          </a:p>
          <a:p>
            <a:r>
              <a:rPr lang="en-US" sz="1200" dirty="0"/>
              <a:t>  Z[</a:t>
            </a:r>
            <a:r>
              <a:rPr lang="en-US" sz="1200" dirty="0" err="1"/>
              <a:t>i</a:t>
            </a:r>
            <a:r>
              <a:rPr lang="en-US" sz="1200" dirty="0"/>
              <a:t>] &lt;- Z[i-1] + dt * (</a:t>
            </a:r>
            <a:r>
              <a:rPr lang="en-US" sz="1200" dirty="0">
                <a:solidFill>
                  <a:srgbClr val="FFFF00"/>
                </a:solidFill>
              </a:rPr>
              <a:t>sum</a:t>
            </a:r>
            <a:r>
              <a:rPr lang="en-US" sz="1200" dirty="0"/>
              <a:t>(</a:t>
            </a:r>
            <a:r>
              <a:rPr lang="en-US" sz="1200" dirty="0" err="1"/>
              <a:t>ro</a:t>
            </a:r>
            <a:r>
              <a:rPr lang="en-US" sz="1200" dirty="0"/>
              <a:t> * </a:t>
            </a:r>
            <a:r>
              <a:rPr lang="en-US" sz="1200" dirty="0" err="1"/>
              <a:t>ga</a:t>
            </a:r>
            <a:r>
              <a:rPr lang="en-US" sz="1200" dirty="0"/>
              <a:t> * Z[i-1] * P[i-1,]) - </a:t>
            </a:r>
            <a:r>
              <a:rPr lang="en-US" sz="1200" dirty="0" err="1"/>
              <a:t>yt</a:t>
            </a:r>
            <a:r>
              <a:rPr lang="en-US" sz="1200" dirty="0"/>
              <a:t> * Z[i-1])</a:t>
            </a:r>
          </a:p>
          <a:p>
            <a:r>
              <a:rPr lang="en-US" sz="1200" dirty="0"/>
              <a:t>  N[</a:t>
            </a:r>
            <a:r>
              <a:rPr lang="en-US" sz="1200" dirty="0" err="1"/>
              <a:t>i</a:t>
            </a:r>
            <a:r>
              <a:rPr lang="en-US" sz="1200" dirty="0"/>
              <a:t>] &lt;- N[i-1] + dt * (d*(N.0-N[i-1])-</a:t>
            </a:r>
            <a:r>
              <a:rPr lang="en-US" sz="1200" dirty="0">
                <a:solidFill>
                  <a:srgbClr val="FFFF00"/>
                </a:solidFill>
              </a:rPr>
              <a:t>sum</a:t>
            </a:r>
            <a:r>
              <a:rPr lang="en-US" sz="1200" dirty="0"/>
              <a:t>((u * P[i-1,] * (N[i-1] / (N[i-1] + k))) + (1-ro) * </a:t>
            </a:r>
            <a:r>
              <a:rPr lang="en-US" sz="1200" dirty="0" err="1"/>
              <a:t>ga</a:t>
            </a:r>
            <a:r>
              <a:rPr lang="en-US" sz="1200" dirty="0"/>
              <a:t> * P[i-1,] * Z[i-1] + m * P[i-1,],</a:t>
            </a:r>
            <a:r>
              <a:rPr lang="en-US" sz="1200" dirty="0" err="1"/>
              <a:t>na.rm</a:t>
            </a:r>
            <a:r>
              <a:rPr lang="en-US" sz="1200" dirty="0"/>
              <a:t>=T) + </a:t>
            </a:r>
            <a:r>
              <a:rPr lang="en-US" sz="1200" dirty="0" err="1"/>
              <a:t>yt</a:t>
            </a:r>
            <a:r>
              <a:rPr lang="en-US" sz="1200" dirty="0"/>
              <a:t> * Z[i-1])</a:t>
            </a:r>
          </a:p>
          <a:p>
            <a:r>
              <a:rPr lang="en-US" sz="1200" dirty="0"/>
              <a:t>}</a:t>
            </a:r>
          </a:p>
        </p:txBody>
      </p:sp>
    </p:spTree>
    <p:extLst>
      <p:ext uri="{BB962C8B-B14F-4D97-AF65-F5344CB8AC3E}">
        <p14:creationId xmlns:p14="http://schemas.microsoft.com/office/powerpoint/2010/main" val="1361350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421DA-2AE8-1C46-AB7D-AEE535B6DCF6}"/>
              </a:ext>
            </a:extLst>
          </p:cNvPr>
          <p:cNvSpPr txBox="1"/>
          <p:nvPr/>
        </p:nvSpPr>
        <p:spPr>
          <a:xfrm>
            <a:off x="228600" y="125730"/>
            <a:ext cx="9521190" cy="369332"/>
          </a:xfrm>
          <a:prstGeom prst="rect">
            <a:avLst/>
          </a:prstGeom>
          <a:noFill/>
        </p:spPr>
        <p:txBody>
          <a:bodyPr wrap="square" rtlCol="0">
            <a:spAutoFit/>
          </a:bodyPr>
          <a:lstStyle/>
          <a:p>
            <a:r>
              <a:rPr lang="en-US" u="sng" dirty="0"/>
              <a:t>Step 5: Run it and see what happens!</a:t>
            </a:r>
          </a:p>
        </p:txBody>
      </p:sp>
      <p:sp>
        <p:nvSpPr>
          <p:cNvPr id="3" name="TextBox 2">
            <a:extLst>
              <a:ext uri="{FF2B5EF4-FFF2-40B4-BE49-F238E27FC236}">
                <a16:creationId xmlns:a16="http://schemas.microsoft.com/office/drawing/2014/main" id="{71333BEE-89A7-A64A-993A-8CEEE94533CD}"/>
              </a:ext>
            </a:extLst>
          </p:cNvPr>
          <p:cNvSpPr txBox="1"/>
          <p:nvPr/>
        </p:nvSpPr>
        <p:spPr>
          <a:xfrm>
            <a:off x="228600" y="1569931"/>
            <a:ext cx="6573982" cy="4185761"/>
          </a:xfrm>
          <a:prstGeom prst="rect">
            <a:avLst/>
          </a:prstGeom>
          <a:solidFill>
            <a:schemeClr val="tx2">
              <a:lumMod val="50000"/>
              <a:lumOff val="50000"/>
            </a:schemeClr>
          </a:solidFill>
        </p:spPr>
        <p:txBody>
          <a:bodyPr wrap="square" rtlCol="0">
            <a:spAutoFit/>
          </a:bodyPr>
          <a:lstStyle/>
          <a:p>
            <a:r>
              <a:rPr lang="en-US" sz="1400" dirty="0">
                <a:solidFill>
                  <a:srgbClr val="FFFF00"/>
                </a:solidFill>
              </a:rPr>
              <a:t>##### Base R plotting code</a:t>
            </a:r>
          </a:p>
          <a:p>
            <a:r>
              <a:rPr lang="en-US" sz="1400" dirty="0" err="1"/>
              <a:t>matplot</a:t>
            </a:r>
            <a:r>
              <a:rPr lang="en-US" sz="1400" dirty="0"/>
              <a:t>(c(1:iter),P ,ty=‘l’)</a:t>
            </a:r>
          </a:p>
          <a:p>
            <a:r>
              <a:rPr lang="en-US" sz="1400" dirty="0"/>
              <a:t>lines(c(1:iter),Z, ty=‘</a:t>
            </a:r>
            <a:r>
              <a:rPr lang="en-US" sz="1400" dirty="0" err="1"/>
              <a:t>l’,col</a:t>
            </a:r>
            <a:r>
              <a:rPr lang="en-US" sz="1400" dirty="0"/>
              <a:t>='red')</a:t>
            </a:r>
          </a:p>
          <a:p>
            <a:r>
              <a:rPr lang="en-US" sz="1400" dirty="0"/>
              <a:t>lines(c(1:iter),N, ty=‘</a:t>
            </a:r>
            <a:r>
              <a:rPr lang="en-US" sz="1400" dirty="0" err="1"/>
              <a:t>l’,col</a:t>
            </a:r>
            <a:r>
              <a:rPr lang="en-US" sz="1400" dirty="0"/>
              <a:t>=‘blue')</a:t>
            </a:r>
          </a:p>
          <a:p>
            <a:endParaRPr lang="en-US" sz="1400" dirty="0">
              <a:solidFill>
                <a:schemeClr val="accent6">
                  <a:lumMod val="50000"/>
                </a:schemeClr>
              </a:solidFill>
            </a:endParaRPr>
          </a:p>
          <a:p>
            <a:endParaRPr lang="en-US" sz="1400" dirty="0">
              <a:solidFill>
                <a:schemeClr val="accent6">
                  <a:lumMod val="50000"/>
                </a:schemeClr>
              </a:solidFill>
            </a:endParaRPr>
          </a:p>
          <a:p>
            <a:r>
              <a:rPr lang="en-US" sz="1400" dirty="0">
                <a:solidFill>
                  <a:srgbClr val="FFFF00"/>
                </a:solidFill>
              </a:rPr>
              <a:t>### </a:t>
            </a:r>
            <a:r>
              <a:rPr lang="en-US" sz="1400" dirty="0" err="1">
                <a:solidFill>
                  <a:srgbClr val="FFFF00"/>
                </a:solidFill>
              </a:rPr>
              <a:t>Ggplot</a:t>
            </a:r>
            <a:r>
              <a:rPr lang="en-US" sz="1400" dirty="0">
                <a:solidFill>
                  <a:srgbClr val="FFFF00"/>
                </a:solidFill>
              </a:rPr>
              <a:t> plotting code</a:t>
            </a:r>
            <a:endParaRPr lang="en-US" sz="1400" dirty="0">
              <a:solidFill>
                <a:srgbClr val="FFFF00"/>
              </a:solidFill>
              <a:sym typeface="Wingdings" pitchFamily="2" charset="2"/>
            </a:endParaRPr>
          </a:p>
          <a:p>
            <a:r>
              <a:rPr lang="en-US" sz="1400" dirty="0" err="1"/>
              <a:t>com.mat</a:t>
            </a:r>
            <a:r>
              <a:rPr lang="en-US" sz="1400" dirty="0"/>
              <a:t>&lt;-</a:t>
            </a:r>
            <a:r>
              <a:rPr lang="en-US" sz="1400" dirty="0" err="1"/>
              <a:t>data.frame</a:t>
            </a:r>
            <a:r>
              <a:rPr lang="en-US" sz="1400" dirty="0"/>
              <a:t>(time=1:iter,P=P,Z=Z,N=N) </a:t>
            </a:r>
            <a:r>
              <a:rPr lang="en-US" sz="1400" dirty="0">
                <a:solidFill>
                  <a:schemeClr val="accent6">
                    <a:lumMod val="50000"/>
                  </a:schemeClr>
                </a:solidFill>
              </a:rPr>
              <a:t>#[1:(</a:t>
            </a:r>
            <a:r>
              <a:rPr lang="en-US" sz="1400" dirty="0" err="1">
                <a:solidFill>
                  <a:schemeClr val="accent6">
                    <a:lumMod val="50000"/>
                  </a:schemeClr>
                </a:solidFill>
              </a:rPr>
              <a:t>iter</a:t>
            </a:r>
            <a:r>
              <a:rPr lang="en-US" sz="1400" dirty="0">
                <a:solidFill>
                  <a:schemeClr val="accent6">
                    <a:lumMod val="50000"/>
                  </a:schemeClr>
                </a:solidFill>
              </a:rPr>
              <a:t>/15),] look at the first couple of months instead of the whole 5 years</a:t>
            </a:r>
          </a:p>
          <a:p>
            <a:r>
              <a:rPr lang="en-US" sz="1400" dirty="0" err="1"/>
              <a:t>com.mat.melt</a:t>
            </a:r>
            <a:r>
              <a:rPr lang="en-US" sz="1400" dirty="0"/>
              <a:t>&lt;-melt(</a:t>
            </a:r>
            <a:r>
              <a:rPr lang="en-US" sz="1400" dirty="0" err="1"/>
              <a:t>com.mat,'time</a:t>
            </a:r>
            <a:r>
              <a:rPr lang="en-US" sz="1400" dirty="0"/>
              <a:t>’)</a:t>
            </a:r>
          </a:p>
          <a:p>
            <a:endParaRPr lang="en-US" sz="1400" dirty="0"/>
          </a:p>
          <a:p>
            <a:r>
              <a:rPr lang="en-US" sz="1400" dirty="0" err="1"/>
              <a:t>ggplot</a:t>
            </a:r>
            <a:r>
              <a:rPr lang="en-US" sz="1400" dirty="0"/>
              <a:t>(data=</a:t>
            </a:r>
            <a:r>
              <a:rPr lang="en-US" sz="1400" dirty="0" err="1"/>
              <a:t>com.mat.melt</a:t>
            </a:r>
            <a:r>
              <a:rPr lang="en-US" sz="1400" dirty="0"/>
              <a:t>)+</a:t>
            </a:r>
          </a:p>
          <a:p>
            <a:r>
              <a:rPr lang="en-US" sz="1400" dirty="0"/>
              <a:t>  </a:t>
            </a:r>
            <a:r>
              <a:rPr lang="en-US" sz="1400" dirty="0" err="1"/>
              <a:t>geom_line</a:t>
            </a:r>
            <a:r>
              <a:rPr lang="en-US" sz="1400" dirty="0"/>
              <a:t>(</a:t>
            </a:r>
            <a:r>
              <a:rPr lang="en-US" sz="1400" dirty="0" err="1"/>
              <a:t>aes</a:t>
            </a:r>
            <a:r>
              <a:rPr lang="en-US" sz="1400" dirty="0"/>
              <a:t>(x=time/(24*365),y=</a:t>
            </a:r>
            <a:r>
              <a:rPr lang="en-US" sz="1400" dirty="0" err="1"/>
              <a:t>value,col</a:t>
            </a:r>
            <a:r>
              <a:rPr lang="en-US" sz="1400" dirty="0"/>
              <a:t>=variable))+</a:t>
            </a:r>
          </a:p>
          <a:p>
            <a:r>
              <a:rPr lang="en-US" sz="1400" dirty="0"/>
              <a:t>  </a:t>
            </a:r>
            <a:r>
              <a:rPr lang="en-US" sz="1400" dirty="0" err="1"/>
              <a:t>scale_x_continuous</a:t>
            </a:r>
            <a:r>
              <a:rPr lang="en-US" sz="1400" dirty="0"/>
              <a:t>(name=</a:t>
            </a:r>
            <a:r>
              <a:rPr lang="en-US" sz="1400" dirty="0" err="1"/>
              <a:t>bquote</a:t>
            </a:r>
            <a:r>
              <a:rPr lang="en-US" sz="1400" dirty="0"/>
              <a:t>(Time~(years)))+</a:t>
            </a:r>
          </a:p>
          <a:p>
            <a:r>
              <a:rPr lang="en-US" sz="1400" dirty="0"/>
              <a:t>  </a:t>
            </a:r>
            <a:r>
              <a:rPr lang="en-US" sz="1400" dirty="0" err="1"/>
              <a:t>scale_y_continuous</a:t>
            </a:r>
            <a:r>
              <a:rPr lang="en-US" sz="1400" dirty="0"/>
              <a:t>(name=</a:t>
            </a:r>
            <a:r>
              <a:rPr lang="en-US" sz="1400" dirty="0" err="1"/>
              <a:t>bquote</a:t>
            </a:r>
            <a:r>
              <a:rPr lang="en-US" sz="1400" dirty="0"/>
              <a:t>(Concentration~(mmol~P~m^3)))+</a:t>
            </a:r>
          </a:p>
          <a:p>
            <a:r>
              <a:rPr lang="en-US" sz="1400" dirty="0"/>
              <a:t>  </a:t>
            </a:r>
            <a:r>
              <a:rPr lang="en-US" sz="1400" dirty="0" err="1"/>
              <a:t>scale_color_brewer</a:t>
            </a:r>
            <a:r>
              <a:rPr lang="en-US" sz="1400" dirty="0"/>
              <a:t>(name=</a:t>
            </a:r>
            <a:r>
              <a:rPr lang="en-US" sz="1400" dirty="0" err="1"/>
              <a:t>bquote</a:t>
            </a:r>
            <a:r>
              <a:rPr lang="en-US" sz="1400" dirty="0"/>
              <a:t>(Variable),palette="Dark2",</a:t>
            </a:r>
          </a:p>
          <a:p>
            <a:r>
              <a:rPr lang="en-US" sz="1400" dirty="0"/>
              <a:t>                     labels=c('Phyto-1’, ‘Phyto-2’,'Zoo.','Nut.'))+</a:t>
            </a:r>
          </a:p>
          <a:p>
            <a:r>
              <a:rPr lang="en-US" sz="1400" dirty="0"/>
              <a:t>  </a:t>
            </a:r>
            <a:r>
              <a:rPr lang="en-US" sz="1400" dirty="0" err="1"/>
              <a:t>theme_bw</a:t>
            </a:r>
            <a:r>
              <a:rPr lang="en-US" sz="1400" dirty="0"/>
              <a:t>()+</a:t>
            </a:r>
          </a:p>
          <a:p>
            <a:r>
              <a:rPr lang="en-US" sz="1400" dirty="0"/>
              <a:t>  theme(</a:t>
            </a:r>
            <a:r>
              <a:rPr lang="en-US" sz="1400" dirty="0" err="1"/>
              <a:t>panel.grid</a:t>
            </a:r>
            <a:r>
              <a:rPr lang="en-US" sz="1400" dirty="0"/>
              <a:t> = </a:t>
            </a:r>
            <a:r>
              <a:rPr lang="en-US" sz="1400" dirty="0" err="1"/>
              <a:t>element_blank</a:t>
            </a:r>
            <a:r>
              <a:rPr lang="en-US" sz="1400" dirty="0"/>
              <a:t>())</a:t>
            </a:r>
          </a:p>
        </p:txBody>
      </p:sp>
      <p:pic>
        <p:nvPicPr>
          <p:cNvPr id="6" name="Picture 5" descr="A close up of a device&#10;&#10;Description automatically generated">
            <a:extLst>
              <a:ext uri="{FF2B5EF4-FFF2-40B4-BE49-F238E27FC236}">
                <a16:creationId xmlns:a16="http://schemas.microsoft.com/office/drawing/2014/main" id="{AE29C455-86BF-6541-AB04-922F881B4795}"/>
              </a:ext>
            </a:extLst>
          </p:cNvPr>
          <p:cNvPicPr>
            <a:picLocks noChangeAspect="1"/>
          </p:cNvPicPr>
          <p:nvPr/>
        </p:nvPicPr>
        <p:blipFill>
          <a:blip r:embed="rId3"/>
          <a:stretch>
            <a:fillRect/>
          </a:stretch>
        </p:blipFill>
        <p:spPr>
          <a:xfrm>
            <a:off x="6788619" y="989081"/>
            <a:ext cx="5174781" cy="5347459"/>
          </a:xfrm>
          <a:prstGeom prst="rect">
            <a:avLst/>
          </a:prstGeom>
        </p:spPr>
      </p:pic>
    </p:spTree>
    <p:extLst>
      <p:ext uri="{BB962C8B-B14F-4D97-AF65-F5344CB8AC3E}">
        <p14:creationId xmlns:p14="http://schemas.microsoft.com/office/powerpoint/2010/main" val="3045374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2C2C8-446C-554D-94CA-AA2F99829A49}"/>
              </a:ext>
            </a:extLst>
          </p:cNvPr>
          <p:cNvSpPr>
            <a:spLocks noGrp="1"/>
          </p:cNvSpPr>
          <p:nvPr>
            <p:ph type="ctrTitle"/>
          </p:nvPr>
        </p:nvSpPr>
        <p:spPr>
          <a:xfrm>
            <a:off x="1635103" y="1057522"/>
            <a:ext cx="4741843" cy="2173433"/>
          </a:xfrm>
        </p:spPr>
        <p:txBody>
          <a:bodyPr>
            <a:normAutofit fontScale="90000"/>
          </a:bodyPr>
          <a:lstStyle/>
          <a:p>
            <a:r>
              <a:rPr lang="en-US" sz="4400" dirty="0">
                <a:solidFill>
                  <a:schemeClr val="bg1"/>
                </a:solidFill>
              </a:rPr>
              <a:t>Go forth and theoretically conquer!</a:t>
            </a:r>
            <a:endParaRPr lang="en-US" sz="2000" dirty="0">
              <a:solidFill>
                <a:schemeClr val="tx2">
                  <a:lumMod val="50000"/>
                  <a:lumOff val="50000"/>
                </a:schemeClr>
              </a:solidFill>
            </a:endParaRPr>
          </a:p>
        </p:txBody>
      </p:sp>
      <p:sp>
        <p:nvSpPr>
          <p:cNvPr id="13" name="Rectangle 12">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6258AB-9F6A-4116-971B-8437630F39A8}"/>
              </a:ext>
            </a:extLst>
          </p:cNvPr>
          <p:cNvPicPr>
            <a:picLocks noChangeAspect="1"/>
          </p:cNvPicPr>
          <p:nvPr/>
        </p:nvPicPr>
        <p:blipFill rotWithShape="1">
          <a:blip r:embed="rId2"/>
          <a:srcRect l="6170" r="41931" b="-2"/>
          <a:stretch/>
        </p:blipFill>
        <p:spPr>
          <a:xfrm>
            <a:off x="6859936" y="-2"/>
            <a:ext cx="5332064" cy="6858002"/>
          </a:xfrm>
          <a:prstGeom prst="rect">
            <a:avLst/>
          </a:prstGeom>
        </p:spPr>
      </p:pic>
    </p:spTree>
    <p:extLst>
      <p:ext uri="{BB962C8B-B14F-4D97-AF65-F5344CB8AC3E}">
        <p14:creationId xmlns:p14="http://schemas.microsoft.com/office/powerpoint/2010/main" val="4246419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a:bodyPr>
          <a:lstStyle/>
          <a:p>
            <a:r>
              <a:rPr lang="en-US" dirty="0">
                <a:solidFill>
                  <a:schemeClr val="bg1"/>
                </a:solidFill>
              </a:rPr>
              <a:t>References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ECA28D2-9C0F-CE42-9D04-CF6DE3A9F22F}"/>
              </a:ext>
            </a:extLst>
          </p:cNvPr>
          <p:cNvSpPr txBox="1"/>
          <p:nvPr/>
        </p:nvSpPr>
        <p:spPr>
          <a:xfrm>
            <a:off x="1163619" y="2660072"/>
            <a:ext cx="10903528" cy="2585323"/>
          </a:xfrm>
          <a:prstGeom prst="rect">
            <a:avLst/>
          </a:prstGeom>
          <a:noFill/>
        </p:spPr>
        <p:txBody>
          <a:bodyPr wrap="square" rtlCol="0">
            <a:spAutoFit/>
          </a:bodyPr>
          <a:lstStyle/>
          <a:p>
            <a:r>
              <a:rPr lang="en-US" dirty="0"/>
              <a:t>Caswell, H. (1988). </a:t>
            </a:r>
            <a:r>
              <a:rPr lang="en-US" i="1" dirty="0"/>
              <a:t>Ecological Modelling. </a:t>
            </a:r>
            <a:r>
              <a:rPr lang="en-US" dirty="0"/>
              <a:t>43: 33-44.</a:t>
            </a:r>
          </a:p>
          <a:p>
            <a:endParaRPr lang="en-US" dirty="0"/>
          </a:p>
          <a:p>
            <a:r>
              <a:rPr lang="en-US" dirty="0"/>
              <a:t>Barton, A.D. et al. (2016). </a:t>
            </a:r>
            <a:r>
              <a:rPr lang="en-US" i="1" dirty="0"/>
              <a:t>PNAS. </a:t>
            </a:r>
            <a:r>
              <a:rPr lang="en-US" dirty="0"/>
              <a:t>113: (11)</a:t>
            </a:r>
          </a:p>
          <a:p>
            <a:endParaRPr lang="en-US" dirty="0"/>
          </a:p>
          <a:p>
            <a:r>
              <a:rPr lang="en-US" dirty="0"/>
              <a:t>Follows, M.J. et al. (2007). </a:t>
            </a:r>
            <a:r>
              <a:rPr lang="en-US" i="1" dirty="0"/>
              <a:t>Science. </a:t>
            </a:r>
            <a:r>
              <a:rPr lang="en-US" dirty="0"/>
              <a:t>315 (5820): 1843-1846.  </a:t>
            </a:r>
          </a:p>
          <a:p>
            <a:endParaRPr lang="en-US" dirty="0"/>
          </a:p>
          <a:p>
            <a:r>
              <a:rPr lang="en-US" dirty="0"/>
              <a:t>Smith, A.N. and Edwards, K.F. (2019). </a:t>
            </a:r>
            <a:r>
              <a:rPr lang="en-US" i="1" dirty="0"/>
              <a:t>Oikos. </a:t>
            </a:r>
            <a:r>
              <a:rPr lang="en-US" dirty="0"/>
              <a:t>00: 1–13. </a:t>
            </a:r>
            <a:endParaRPr lang="en-US" i="1" dirty="0"/>
          </a:p>
          <a:p>
            <a:endParaRPr lang="en-US" i="1" dirty="0"/>
          </a:p>
          <a:p>
            <a:r>
              <a:rPr lang="en-US" dirty="0"/>
              <a:t>Franks, P. J. (2002).,</a:t>
            </a:r>
            <a:r>
              <a:rPr lang="en-US" i="1" dirty="0"/>
              <a:t> Journal of Oceanography. </a:t>
            </a:r>
            <a:r>
              <a:rPr lang="en-US" dirty="0"/>
              <a:t>58: 379-387</a:t>
            </a:r>
          </a:p>
        </p:txBody>
      </p:sp>
    </p:spTree>
    <p:extLst>
      <p:ext uri="{BB962C8B-B14F-4D97-AF65-F5344CB8AC3E}">
        <p14:creationId xmlns:p14="http://schemas.microsoft.com/office/powerpoint/2010/main" val="363235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5" name="Rectangle 2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15000"/>
              </a:lnSpc>
            </a:pPr>
            <a:r>
              <a:rPr lang="en-US" sz="2800" b="0" cap="all">
                <a:solidFill>
                  <a:schemeClr val="bg1"/>
                </a:solidFill>
              </a:rPr>
              <a:t>Example: CCE Temperature and Current/Eddy Dynamics</a:t>
            </a:r>
          </a:p>
        </p:txBody>
      </p:sp>
      <p:sp>
        <p:nvSpPr>
          <p:cNvPr id="31" name="Rectangle 30">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urface chart&#10;&#10;Description automatically generated">
            <a:extLst>
              <a:ext uri="{FF2B5EF4-FFF2-40B4-BE49-F238E27FC236}">
                <a16:creationId xmlns:a16="http://schemas.microsoft.com/office/drawing/2014/main" id="{0D7DCC63-B9CA-8845-8372-162E4A2DCEDE}"/>
              </a:ext>
            </a:extLst>
          </p:cNvPr>
          <p:cNvPicPr>
            <a:picLocks noChangeAspect="1"/>
          </p:cNvPicPr>
          <p:nvPr/>
        </p:nvPicPr>
        <p:blipFill>
          <a:blip r:embed="rId3"/>
          <a:stretch>
            <a:fillRect/>
          </a:stretch>
        </p:blipFill>
        <p:spPr>
          <a:xfrm>
            <a:off x="6859937" y="184674"/>
            <a:ext cx="5332064" cy="6488652"/>
          </a:xfrm>
          <a:prstGeom prst="rect">
            <a:avLst/>
          </a:prstGeom>
        </p:spPr>
      </p:pic>
      <p:sp>
        <p:nvSpPr>
          <p:cNvPr id="6" name="TextBox 5">
            <a:extLst>
              <a:ext uri="{FF2B5EF4-FFF2-40B4-BE49-F238E27FC236}">
                <a16:creationId xmlns:a16="http://schemas.microsoft.com/office/drawing/2014/main" id="{DF3121C4-2481-EA48-A911-E617FF9A898F}"/>
              </a:ext>
            </a:extLst>
          </p:cNvPr>
          <p:cNvSpPr txBox="1"/>
          <p:nvPr/>
        </p:nvSpPr>
        <p:spPr>
          <a:xfrm>
            <a:off x="1190171" y="3585029"/>
            <a:ext cx="5384800" cy="1477328"/>
          </a:xfrm>
          <a:prstGeom prst="rect">
            <a:avLst/>
          </a:prstGeom>
          <a:noFill/>
        </p:spPr>
        <p:txBody>
          <a:bodyPr wrap="square" rtlCol="0">
            <a:spAutoFit/>
          </a:bodyPr>
          <a:lstStyle/>
          <a:p>
            <a:r>
              <a:rPr lang="en-US" b="1" dirty="0"/>
              <a:t>Figure 3. </a:t>
            </a:r>
            <a:r>
              <a:rPr lang="en-US" dirty="0"/>
              <a:t>Model solutions for 8 July of model year 5. (</a:t>
            </a:r>
            <a:r>
              <a:rPr lang="en-US" b="1" dirty="0"/>
              <a:t>a</a:t>
            </a:r>
            <a:r>
              <a:rPr lang="en-US" dirty="0"/>
              <a:t>) Sea-surface temperature (°C), (</a:t>
            </a:r>
            <a:r>
              <a:rPr lang="en-US" b="1" dirty="0"/>
              <a:t>b</a:t>
            </a:r>
            <a:r>
              <a:rPr lang="en-US" dirty="0"/>
              <a:t>) surface vorticity (s</a:t>
            </a:r>
            <a:r>
              <a:rPr lang="en-US" baseline="30000" dirty="0"/>
              <a:t>-1</a:t>
            </a:r>
            <a:r>
              <a:rPr lang="en-US" dirty="0"/>
              <a:t>), (</a:t>
            </a:r>
            <a:r>
              <a:rPr lang="en-US" b="1" dirty="0"/>
              <a:t>c</a:t>
            </a:r>
            <a:r>
              <a:rPr lang="en-US" dirty="0"/>
              <a:t>) temperature (°C) at 100 m depth, and (</a:t>
            </a:r>
            <a:r>
              <a:rPr lang="en-US" b="1" dirty="0"/>
              <a:t>d</a:t>
            </a:r>
            <a:r>
              <a:rPr lang="en-US" dirty="0"/>
              <a:t>) vorticity (s</a:t>
            </a:r>
            <a:r>
              <a:rPr lang="en-US" baseline="30000" dirty="0"/>
              <a:t>-1</a:t>
            </a:r>
            <a:r>
              <a:rPr lang="en-US" dirty="0"/>
              <a:t>) at 100 m depth</a:t>
            </a:r>
          </a:p>
        </p:txBody>
      </p:sp>
      <p:sp>
        <p:nvSpPr>
          <p:cNvPr id="7" name="TextBox 6">
            <a:extLst>
              <a:ext uri="{FF2B5EF4-FFF2-40B4-BE49-F238E27FC236}">
                <a16:creationId xmlns:a16="http://schemas.microsoft.com/office/drawing/2014/main" id="{2916DF75-7B85-E841-9E3A-B8C1E37A5E0B}"/>
              </a:ext>
            </a:extLst>
          </p:cNvPr>
          <p:cNvSpPr txBox="1"/>
          <p:nvPr/>
        </p:nvSpPr>
        <p:spPr>
          <a:xfrm>
            <a:off x="7016886" y="206190"/>
            <a:ext cx="526811" cy="276999"/>
          </a:xfrm>
          <a:prstGeom prst="rect">
            <a:avLst/>
          </a:prstGeom>
          <a:noFill/>
        </p:spPr>
        <p:txBody>
          <a:bodyPr wrap="square" rtlCol="0">
            <a:spAutoFit/>
          </a:bodyPr>
          <a:lstStyle/>
          <a:p>
            <a:r>
              <a:rPr lang="en-US" sz="1200" b="1" dirty="0"/>
              <a:t>a.</a:t>
            </a:r>
          </a:p>
        </p:txBody>
      </p:sp>
      <p:sp>
        <p:nvSpPr>
          <p:cNvPr id="22" name="TextBox 21">
            <a:extLst>
              <a:ext uri="{FF2B5EF4-FFF2-40B4-BE49-F238E27FC236}">
                <a16:creationId xmlns:a16="http://schemas.microsoft.com/office/drawing/2014/main" id="{0910962E-AAA3-414B-A053-5580520F55BC}"/>
              </a:ext>
            </a:extLst>
          </p:cNvPr>
          <p:cNvSpPr txBox="1"/>
          <p:nvPr/>
        </p:nvSpPr>
        <p:spPr>
          <a:xfrm>
            <a:off x="9404294" y="193456"/>
            <a:ext cx="526811" cy="276999"/>
          </a:xfrm>
          <a:prstGeom prst="rect">
            <a:avLst/>
          </a:prstGeom>
          <a:noFill/>
        </p:spPr>
        <p:txBody>
          <a:bodyPr wrap="square" rtlCol="0">
            <a:spAutoFit/>
          </a:bodyPr>
          <a:lstStyle/>
          <a:p>
            <a:r>
              <a:rPr lang="en-US" sz="1200" b="1" dirty="0"/>
              <a:t>b.</a:t>
            </a:r>
          </a:p>
        </p:txBody>
      </p:sp>
      <p:sp>
        <p:nvSpPr>
          <p:cNvPr id="24" name="TextBox 23">
            <a:extLst>
              <a:ext uri="{FF2B5EF4-FFF2-40B4-BE49-F238E27FC236}">
                <a16:creationId xmlns:a16="http://schemas.microsoft.com/office/drawing/2014/main" id="{E526C216-B65D-9B4B-B8F9-38DAF6D5636C}"/>
              </a:ext>
            </a:extLst>
          </p:cNvPr>
          <p:cNvSpPr txBox="1"/>
          <p:nvPr/>
        </p:nvSpPr>
        <p:spPr>
          <a:xfrm>
            <a:off x="7016886" y="3069800"/>
            <a:ext cx="526811" cy="276999"/>
          </a:xfrm>
          <a:prstGeom prst="rect">
            <a:avLst/>
          </a:prstGeom>
          <a:noFill/>
        </p:spPr>
        <p:txBody>
          <a:bodyPr wrap="square" rtlCol="0">
            <a:spAutoFit/>
          </a:bodyPr>
          <a:lstStyle/>
          <a:p>
            <a:r>
              <a:rPr lang="en-US" sz="1200" b="1" dirty="0"/>
              <a:t>c.</a:t>
            </a:r>
          </a:p>
        </p:txBody>
      </p:sp>
      <p:sp>
        <p:nvSpPr>
          <p:cNvPr id="26" name="TextBox 25">
            <a:extLst>
              <a:ext uri="{FF2B5EF4-FFF2-40B4-BE49-F238E27FC236}">
                <a16:creationId xmlns:a16="http://schemas.microsoft.com/office/drawing/2014/main" id="{402C5DA6-431A-F644-B21A-9D5C90E503F0}"/>
              </a:ext>
            </a:extLst>
          </p:cNvPr>
          <p:cNvSpPr txBox="1"/>
          <p:nvPr/>
        </p:nvSpPr>
        <p:spPr>
          <a:xfrm>
            <a:off x="9404294" y="3072895"/>
            <a:ext cx="526811" cy="276999"/>
          </a:xfrm>
          <a:prstGeom prst="rect">
            <a:avLst/>
          </a:prstGeom>
          <a:noFill/>
        </p:spPr>
        <p:txBody>
          <a:bodyPr wrap="square" rtlCol="0">
            <a:spAutoFit/>
          </a:bodyPr>
          <a:lstStyle/>
          <a:p>
            <a:r>
              <a:rPr lang="en-US" sz="1200" b="1" dirty="0"/>
              <a:t>d.</a:t>
            </a:r>
          </a:p>
        </p:txBody>
      </p:sp>
      <p:sp>
        <p:nvSpPr>
          <p:cNvPr id="28" name="TextBox 27">
            <a:extLst>
              <a:ext uri="{FF2B5EF4-FFF2-40B4-BE49-F238E27FC236}">
                <a16:creationId xmlns:a16="http://schemas.microsoft.com/office/drawing/2014/main" id="{28976B44-11DB-E04A-9E40-2DB11A785643}"/>
              </a:ext>
            </a:extLst>
          </p:cNvPr>
          <p:cNvSpPr txBox="1"/>
          <p:nvPr/>
        </p:nvSpPr>
        <p:spPr>
          <a:xfrm>
            <a:off x="1082308" y="6592460"/>
            <a:ext cx="4870848" cy="307777"/>
          </a:xfrm>
          <a:prstGeom prst="rect">
            <a:avLst/>
          </a:prstGeom>
          <a:noFill/>
        </p:spPr>
        <p:txBody>
          <a:bodyPr wrap="square" rtlCol="0">
            <a:spAutoFit/>
          </a:bodyPr>
          <a:lstStyle/>
          <a:p>
            <a:r>
              <a:rPr lang="en-US" sz="1400" dirty="0" err="1"/>
              <a:t>Penven</a:t>
            </a:r>
            <a:r>
              <a:rPr lang="en-US" sz="1400" dirty="0"/>
              <a:t> et al. (2006). </a:t>
            </a:r>
            <a:r>
              <a:rPr lang="en-US" sz="1400" i="1" dirty="0"/>
              <a:t>Ocean Modelling.</a:t>
            </a:r>
          </a:p>
        </p:txBody>
      </p:sp>
    </p:spTree>
    <p:extLst>
      <p:ext uri="{BB962C8B-B14F-4D97-AF65-F5344CB8AC3E}">
        <p14:creationId xmlns:p14="http://schemas.microsoft.com/office/powerpoint/2010/main" val="424100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56" name="Rectangle 5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1500"/>
            <a:ext cx="7534656" cy="51129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22C214-7F75-9A44-BF34-62D9319EB138}"/>
              </a:ext>
            </a:extLst>
          </p:cNvPr>
          <p:cNvSpPr txBox="1"/>
          <p:nvPr/>
        </p:nvSpPr>
        <p:spPr>
          <a:xfrm>
            <a:off x="7802043" y="2217050"/>
            <a:ext cx="4188304" cy="2423899"/>
          </a:xfrm>
          <a:prstGeom prst="rect">
            <a:avLst/>
          </a:prstGeom>
        </p:spPr>
        <p:txBody>
          <a:bodyPr vert="horz" lIns="109728" tIns="109728" rIns="109728" bIns="91440" rtlCol="0" anchor="b">
            <a:normAutofit/>
          </a:bodyPr>
          <a:lstStyle/>
          <a:p>
            <a:pPr algn="ctr"/>
            <a:r>
              <a:rPr lang="en-US" sz="3600" dirty="0">
                <a:solidFill>
                  <a:schemeClr val="bg1"/>
                </a:solidFill>
              </a:rPr>
              <a:t>Example: Global ocean biogeochemical cycling</a:t>
            </a:r>
          </a:p>
        </p:txBody>
      </p:sp>
      <p:sp>
        <p:nvSpPr>
          <p:cNvPr id="68" name="Rectangle 6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circle&#10;&#10;Description automatically generated">
            <a:extLst>
              <a:ext uri="{FF2B5EF4-FFF2-40B4-BE49-F238E27FC236}">
                <a16:creationId xmlns:a16="http://schemas.microsoft.com/office/drawing/2014/main" id="{AFF10D8B-8B0E-654C-90FD-4B2CD579B680}"/>
              </a:ext>
            </a:extLst>
          </p:cNvPr>
          <p:cNvPicPr>
            <a:picLocks noChangeAspect="1"/>
          </p:cNvPicPr>
          <p:nvPr/>
        </p:nvPicPr>
        <p:blipFill>
          <a:blip r:embed="rId3"/>
          <a:stretch>
            <a:fillRect/>
          </a:stretch>
        </p:blipFill>
        <p:spPr>
          <a:xfrm>
            <a:off x="267387" y="1134210"/>
            <a:ext cx="7004064" cy="4907483"/>
          </a:xfrm>
          <a:prstGeom prst="rect">
            <a:avLst/>
          </a:prstGeom>
        </p:spPr>
      </p:pic>
      <p:sp>
        <p:nvSpPr>
          <p:cNvPr id="2" name="TextBox 1">
            <a:extLst>
              <a:ext uri="{FF2B5EF4-FFF2-40B4-BE49-F238E27FC236}">
                <a16:creationId xmlns:a16="http://schemas.microsoft.com/office/drawing/2014/main" id="{EA7F1B38-38BB-C54A-B5CF-746BBAB84348}"/>
              </a:ext>
            </a:extLst>
          </p:cNvPr>
          <p:cNvSpPr txBox="1"/>
          <p:nvPr/>
        </p:nvSpPr>
        <p:spPr>
          <a:xfrm>
            <a:off x="0" y="6059007"/>
            <a:ext cx="12188951" cy="830997"/>
          </a:xfrm>
          <a:prstGeom prst="rect">
            <a:avLst/>
          </a:prstGeom>
          <a:solidFill>
            <a:schemeClr val="bg2"/>
          </a:solidFill>
        </p:spPr>
        <p:txBody>
          <a:bodyPr wrap="square" rtlCol="0">
            <a:spAutoFit/>
          </a:bodyPr>
          <a:lstStyle/>
          <a:p>
            <a:r>
              <a:rPr lang="en-US" sz="1200" b="1" dirty="0"/>
              <a:t>Figure 4. </a:t>
            </a:r>
            <a:r>
              <a:rPr lang="en-US" sz="1200" dirty="0"/>
              <a:t>Surface macronutrient concentrations. Top panels (A–C): annual observed (World Ocean Atlas) and modeled surface nitrate concentration (mmol NO3m</a:t>
            </a:r>
            <a:r>
              <a:rPr lang="en-US" sz="1200" baseline="30000" dirty="0"/>
              <a:t>3</a:t>
            </a:r>
            <a:r>
              <a:rPr lang="en-US" sz="1200" dirty="0"/>
              <a:t>), and model – observed. Middle Panels (D–F): annual mean observed (World Ocean Atlas) and modeled surface phosphate concentration (mmol PO4m</a:t>
            </a:r>
            <a:r>
              <a:rPr lang="en-US" sz="1200" baseline="30000" dirty="0"/>
              <a:t>3</a:t>
            </a:r>
            <a:r>
              <a:rPr lang="en-US" sz="1200" dirty="0"/>
              <a:t>), and model – observed. Lower panels (G–I): annual mean observed (World Ocean Atlas) and modeled surface silicate concentration (mmol SiO4m</a:t>
            </a:r>
            <a:r>
              <a:rPr lang="en-US" sz="1200" baseline="30000" dirty="0"/>
              <a:t>3</a:t>
            </a:r>
            <a:r>
              <a:rPr lang="en-US" sz="1200" dirty="0"/>
              <a:t>), and model – observed.</a:t>
            </a:r>
          </a:p>
        </p:txBody>
      </p:sp>
      <p:sp>
        <p:nvSpPr>
          <p:cNvPr id="3" name="TextBox 2">
            <a:extLst>
              <a:ext uri="{FF2B5EF4-FFF2-40B4-BE49-F238E27FC236}">
                <a16:creationId xmlns:a16="http://schemas.microsoft.com/office/drawing/2014/main" id="{F898DE8A-05F7-4441-9F49-A60AA45D96A2}"/>
              </a:ext>
            </a:extLst>
          </p:cNvPr>
          <p:cNvSpPr txBox="1"/>
          <p:nvPr/>
        </p:nvSpPr>
        <p:spPr>
          <a:xfrm>
            <a:off x="9039696" y="6621427"/>
            <a:ext cx="5644935" cy="307777"/>
          </a:xfrm>
          <a:prstGeom prst="rect">
            <a:avLst/>
          </a:prstGeom>
          <a:noFill/>
        </p:spPr>
        <p:txBody>
          <a:bodyPr wrap="square" rtlCol="0">
            <a:spAutoFit/>
          </a:bodyPr>
          <a:lstStyle/>
          <a:p>
            <a:r>
              <a:rPr lang="en-US" sz="1400" dirty="0"/>
              <a:t>Stock et al. (2014). </a:t>
            </a:r>
            <a:r>
              <a:rPr lang="en-US" sz="1400" i="1" dirty="0"/>
              <a:t>Prog. </a:t>
            </a:r>
            <a:r>
              <a:rPr lang="en-US" sz="1400" i="1" dirty="0" err="1"/>
              <a:t>Oceano</a:t>
            </a:r>
            <a:r>
              <a:rPr lang="en-US" sz="1400" i="1" dirty="0"/>
              <a:t>.</a:t>
            </a:r>
            <a:endParaRPr lang="en-US" sz="1400" dirty="0"/>
          </a:p>
        </p:txBody>
      </p:sp>
    </p:spTree>
    <p:extLst>
      <p:ext uri="{BB962C8B-B14F-4D97-AF65-F5344CB8AC3E}">
        <p14:creationId xmlns:p14="http://schemas.microsoft.com/office/powerpoint/2010/main" val="341688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CA63E-F5D5-F74B-98DA-6278DE76D0FD}"/>
              </a:ext>
            </a:extLst>
          </p:cNvPr>
          <p:cNvSpPr>
            <a:spLocks noGrp="1"/>
          </p:cNvSpPr>
          <p:nvPr>
            <p:ph type="title"/>
          </p:nvPr>
        </p:nvSpPr>
        <p:spPr>
          <a:xfrm>
            <a:off x="1535371" y="1044054"/>
            <a:ext cx="10013709" cy="1030360"/>
          </a:xfrm>
        </p:spPr>
        <p:txBody>
          <a:bodyPr>
            <a:normAutofit fontScale="90000"/>
          </a:bodyPr>
          <a:lstStyle/>
          <a:p>
            <a:r>
              <a:rPr lang="en-US" b="0" dirty="0">
                <a:solidFill>
                  <a:schemeClr val="bg1"/>
                </a:solidFill>
              </a:rPr>
              <a:t>Example: Darwin Model - Phytoplankton Group Distributions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darwin_model.mp4" descr="darwin_model.mp4">
            <a:hlinkClick r:id="" action="ppaction://media"/>
            <a:extLst>
              <a:ext uri="{FF2B5EF4-FFF2-40B4-BE49-F238E27FC236}">
                <a16:creationId xmlns:a16="http://schemas.microsoft.com/office/drawing/2014/main" id="{B8C5260C-5950-5848-8606-7CC659F875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9598" y="2463491"/>
            <a:ext cx="8122472" cy="4061236"/>
          </a:xfrm>
          <a:prstGeom prst="rect">
            <a:avLst/>
          </a:prstGeom>
        </p:spPr>
      </p:pic>
      <p:sp>
        <p:nvSpPr>
          <p:cNvPr id="9" name="TextBox 8">
            <a:extLst>
              <a:ext uri="{FF2B5EF4-FFF2-40B4-BE49-F238E27FC236}">
                <a16:creationId xmlns:a16="http://schemas.microsoft.com/office/drawing/2014/main" id="{D480ED9A-C542-1742-BE26-EA929E478046}"/>
              </a:ext>
            </a:extLst>
          </p:cNvPr>
          <p:cNvSpPr txBox="1"/>
          <p:nvPr/>
        </p:nvSpPr>
        <p:spPr>
          <a:xfrm>
            <a:off x="9570894" y="2508950"/>
            <a:ext cx="2406061" cy="3970318"/>
          </a:xfrm>
          <a:prstGeom prst="rect">
            <a:avLst/>
          </a:prstGeom>
          <a:noFill/>
        </p:spPr>
        <p:txBody>
          <a:bodyPr wrap="square" rtlCol="0">
            <a:spAutoFit/>
          </a:bodyPr>
          <a:lstStyle/>
          <a:p>
            <a:r>
              <a:rPr lang="en-US" sz="1400" b="1" dirty="0"/>
              <a:t>Figure 5. </a:t>
            </a:r>
            <a:r>
              <a:rPr lang="en-US" sz="1400" dirty="0"/>
              <a:t>Ecological Provinces from a computer simulation of the marine global ecosystems. Each color represents a different distinct combination of the most dominant phytoplankton function types (as shown in the Venn diagram top right). The opacity indicates the total concentration of phytoplankton biomass: the darker the color, the less phytoplankton. – Video Credit: Oliver Jahn, MIT</a:t>
            </a:r>
          </a:p>
        </p:txBody>
      </p:sp>
      <p:sp>
        <p:nvSpPr>
          <p:cNvPr id="11" name="TextBox 10">
            <a:extLst>
              <a:ext uri="{FF2B5EF4-FFF2-40B4-BE49-F238E27FC236}">
                <a16:creationId xmlns:a16="http://schemas.microsoft.com/office/drawing/2014/main" id="{7CA583DB-EE46-0342-BC74-15C6825823E8}"/>
              </a:ext>
            </a:extLst>
          </p:cNvPr>
          <p:cNvSpPr txBox="1"/>
          <p:nvPr/>
        </p:nvSpPr>
        <p:spPr>
          <a:xfrm>
            <a:off x="9382070" y="6578920"/>
            <a:ext cx="4870848" cy="307777"/>
          </a:xfrm>
          <a:prstGeom prst="rect">
            <a:avLst/>
          </a:prstGeom>
          <a:noFill/>
        </p:spPr>
        <p:txBody>
          <a:bodyPr wrap="square" rtlCol="0">
            <a:spAutoFit/>
          </a:bodyPr>
          <a:lstStyle/>
          <a:p>
            <a:r>
              <a:rPr lang="en-US" sz="1400" dirty="0"/>
              <a:t>Follows et al. (2007). </a:t>
            </a:r>
            <a:r>
              <a:rPr lang="en-US" sz="1400" i="1" dirty="0"/>
              <a:t>Science</a:t>
            </a:r>
          </a:p>
        </p:txBody>
      </p:sp>
    </p:spTree>
    <p:extLst>
      <p:ext uri="{BB962C8B-B14F-4D97-AF65-F5344CB8AC3E}">
        <p14:creationId xmlns:p14="http://schemas.microsoft.com/office/powerpoint/2010/main" val="114285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3FCB727-18DD-7644-A249-34EC09CE4EDE}"/>
              </a:ext>
            </a:extLst>
          </p:cNvPr>
          <p:cNvSpPr txBox="1"/>
          <p:nvPr/>
        </p:nvSpPr>
        <p:spPr>
          <a:xfrm>
            <a:off x="4325257" y="1087788"/>
            <a:ext cx="7866743" cy="6124754"/>
          </a:xfrm>
          <a:prstGeom prst="rect">
            <a:avLst/>
          </a:prstGeom>
          <a:noFill/>
        </p:spPr>
        <p:txBody>
          <a:bodyPr wrap="square" rtlCol="0">
            <a:spAutoFit/>
          </a:bodyPr>
          <a:lstStyle/>
          <a:p>
            <a:r>
              <a:rPr lang="en-US" sz="1400" b="1" dirty="0"/>
              <a:t>Figure 6. </a:t>
            </a:r>
            <a:r>
              <a:rPr lang="en-US" sz="1400" dirty="0"/>
              <a:t>Annual mean biomass and biogeography from single integration. </a:t>
            </a:r>
          </a:p>
          <a:p>
            <a:endParaRPr lang="en-US" sz="1400" dirty="0"/>
          </a:p>
          <a:p>
            <a:endParaRPr lang="en-US" sz="1400" dirty="0"/>
          </a:p>
          <a:p>
            <a:endParaRPr lang="en-US" sz="1400" dirty="0"/>
          </a:p>
          <a:p>
            <a:endParaRPr lang="en-US" sz="1400" dirty="0"/>
          </a:p>
          <a:p>
            <a:pPr marL="342900" indent="-342900">
              <a:buAutoNum type="alphaUcParenBoth"/>
            </a:pPr>
            <a:r>
              <a:rPr lang="en-US" sz="1400" dirty="0"/>
              <a:t>Total phytoplankton biomass (</a:t>
            </a:r>
            <a:r>
              <a:rPr lang="el-GR" sz="1400" dirty="0"/>
              <a:t>μ</a:t>
            </a:r>
            <a:r>
              <a:rPr lang="en-US" sz="1400" dirty="0"/>
              <a:t>M P, 0 to 50 m average). </a:t>
            </a:r>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r>
              <a:rPr lang="en-US" sz="1400" dirty="0"/>
              <a:t>Emergent biogeography: Modeled photo-autotrophs were categorized into four functional groups; color coding is according to group locally dominating annual mean biomass. Green, analogs of </a:t>
            </a:r>
            <a:r>
              <a:rPr lang="en-US" sz="1400" i="1" dirty="0"/>
              <a:t>Prochlorococcus</a:t>
            </a:r>
            <a:r>
              <a:rPr lang="en-US" sz="1400" dirty="0"/>
              <a:t>; orange, other small photo-autotrophs; red, diatoms; and yellow, other large phytoplankton. </a:t>
            </a:r>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endParaRPr lang="en-US" sz="1400" dirty="0"/>
          </a:p>
          <a:p>
            <a:pPr marL="342900" indent="-342900">
              <a:buAutoNum type="alphaUcParenBoth"/>
            </a:pPr>
            <a:r>
              <a:rPr lang="en-US" sz="1400" dirty="0"/>
              <a:t>Total biomass of </a:t>
            </a:r>
            <a:r>
              <a:rPr lang="en-US" sz="1400" i="1" dirty="0"/>
              <a:t>Prochlorococcus</a:t>
            </a:r>
            <a:r>
              <a:rPr lang="en-US" sz="1400" dirty="0"/>
              <a:t> analogs (</a:t>
            </a:r>
            <a:r>
              <a:rPr lang="el-GR" sz="1400" dirty="0"/>
              <a:t>μ</a:t>
            </a:r>
            <a:r>
              <a:rPr lang="en-US" sz="1400" dirty="0"/>
              <a:t>M P, 0 to 50 m average).</a:t>
            </a:r>
            <a:r>
              <a:rPr lang="en-US" sz="1400" b="1" dirty="0"/>
              <a:t> 					</a:t>
            </a:r>
          </a:p>
          <a:p>
            <a:endParaRPr lang="en-US" sz="1400" b="1" dirty="0"/>
          </a:p>
          <a:p>
            <a:r>
              <a:rPr lang="en-US" sz="1400" b="1" dirty="0"/>
              <a:t>					</a:t>
            </a:r>
          </a:p>
          <a:p>
            <a:r>
              <a:rPr lang="en-US" sz="1400" b="1" dirty="0"/>
              <a:t>					Follows et al. (2007). </a:t>
            </a:r>
            <a:r>
              <a:rPr lang="en-US" sz="1400" b="1" i="1" dirty="0"/>
              <a:t>Science.</a:t>
            </a:r>
            <a:endParaRPr lang="en-US" sz="1400" b="1" dirty="0"/>
          </a:p>
        </p:txBody>
      </p:sp>
      <p:sp>
        <p:nvSpPr>
          <p:cNvPr id="2" name="Rectangle 1">
            <a:extLst>
              <a:ext uri="{FF2B5EF4-FFF2-40B4-BE49-F238E27FC236}">
                <a16:creationId xmlns:a16="http://schemas.microsoft.com/office/drawing/2014/main" id="{A586FFFE-15CF-E04B-B38A-03A831F9EEA9}"/>
              </a:ext>
            </a:extLst>
          </p:cNvPr>
          <p:cNvSpPr/>
          <p:nvPr/>
        </p:nvSpPr>
        <p:spPr>
          <a:xfrm>
            <a:off x="0" y="0"/>
            <a:ext cx="12192000" cy="1045029"/>
          </a:xfrm>
          <a:prstGeom prst="rect">
            <a:avLst/>
          </a:prstGeom>
          <a:solidFill>
            <a:srgbClr val="243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Use models to answer specific questions about community dynamics</a:t>
            </a:r>
          </a:p>
        </p:txBody>
      </p:sp>
      <p:pic>
        <p:nvPicPr>
          <p:cNvPr id="3" name="Picture 2" descr="A close up of a logo&#10;&#10;Description automatically generated">
            <a:extLst>
              <a:ext uri="{FF2B5EF4-FFF2-40B4-BE49-F238E27FC236}">
                <a16:creationId xmlns:a16="http://schemas.microsoft.com/office/drawing/2014/main" id="{FD09DA62-CF00-1049-80BB-858E95782AFD}"/>
              </a:ext>
            </a:extLst>
          </p:cNvPr>
          <p:cNvPicPr>
            <a:picLocks noChangeAspect="1"/>
          </p:cNvPicPr>
          <p:nvPr/>
        </p:nvPicPr>
        <p:blipFill rotWithShape="1">
          <a:blip r:embed="rId3"/>
          <a:srcRect l="25200"/>
          <a:stretch/>
        </p:blipFill>
        <p:spPr>
          <a:xfrm>
            <a:off x="0" y="754742"/>
            <a:ext cx="4325257" cy="6103257"/>
          </a:xfrm>
          <a:prstGeom prst="rect">
            <a:avLst/>
          </a:prstGeom>
        </p:spPr>
      </p:pic>
      <p:sp>
        <p:nvSpPr>
          <p:cNvPr id="4" name="Rectangle 3">
            <a:extLst>
              <a:ext uri="{FF2B5EF4-FFF2-40B4-BE49-F238E27FC236}">
                <a16:creationId xmlns:a16="http://schemas.microsoft.com/office/drawing/2014/main" id="{66230790-81FD-9043-8D3F-489BE6F5C400}"/>
              </a:ext>
            </a:extLst>
          </p:cNvPr>
          <p:cNvSpPr/>
          <p:nvPr/>
        </p:nvSpPr>
        <p:spPr>
          <a:xfrm>
            <a:off x="4325257" y="1458685"/>
            <a:ext cx="7866743" cy="682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Question</a:t>
            </a:r>
            <a:r>
              <a:rPr lang="en-US" dirty="0"/>
              <a:t>: How does phytoplankton biomass change with latitude? </a:t>
            </a:r>
          </a:p>
        </p:txBody>
      </p:sp>
      <p:sp>
        <p:nvSpPr>
          <p:cNvPr id="9" name="Rectangle 8">
            <a:extLst>
              <a:ext uri="{FF2B5EF4-FFF2-40B4-BE49-F238E27FC236}">
                <a16:creationId xmlns:a16="http://schemas.microsoft.com/office/drawing/2014/main" id="{F250398E-6888-A24F-99FB-4AC2CB348E05}"/>
              </a:ext>
            </a:extLst>
          </p:cNvPr>
          <p:cNvSpPr/>
          <p:nvPr/>
        </p:nvSpPr>
        <p:spPr>
          <a:xfrm>
            <a:off x="4325254" y="3135083"/>
            <a:ext cx="7866743" cy="682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Question</a:t>
            </a:r>
            <a:r>
              <a:rPr lang="en-US" dirty="0"/>
              <a:t>: Does the dominance of different phytoplankton size classes change with latitude?</a:t>
            </a:r>
          </a:p>
        </p:txBody>
      </p:sp>
      <p:sp>
        <p:nvSpPr>
          <p:cNvPr id="10" name="Rectangle 9">
            <a:extLst>
              <a:ext uri="{FF2B5EF4-FFF2-40B4-BE49-F238E27FC236}">
                <a16:creationId xmlns:a16="http://schemas.microsoft.com/office/drawing/2014/main" id="{7883C746-7855-1C44-A167-05E3B38D15E1}"/>
              </a:ext>
            </a:extLst>
          </p:cNvPr>
          <p:cNvSpPr/>
          <p:nvPr/>
        </p:nvSpPr>
        <p:spPr>
          <a:xfrm>
            <a:off x="4325254" y="5058229"/>
            <a:ext cx="7866743" cy="682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Question</a:t>
            </a:r>
            <a:r>
              <a:rPr lang="en-US" dirty="0"/>
              <a:t>: Where are the highest abundances of </a:t>
            </a:r>
            <a:r>
              <a:rPr lang="en-US" i="1" dirty="0"/>
              <a:t>Prochlorococcus </a:t>
            </a:r>
            <a:r>
              <a:rPr lang="en-US" dirty="0"/>
              <a:t>across the globe?</a:t>
            </a:r>
          </a:p>
        </p:txBody>
      </p:sp>
    </p:spTree>
    <p:extLst>
      <p:ext uri="{BB962C8B-B14F-4D97-AF65-F5344CB8AC3E}">
        <p14:creationId xmlns:p14="http://schemas.microsoft.com/office/powerpoint/2010/main" val="2974898146"/>
      </p:ext>
    </p:extLst>
  </p:cSld>
  <p:clrMapOvr>
    <a:masterClrMapping/>
  </p:clrMapOvr>
</p:sld>
</file>

<file path=ppt/theme/theme1.xml><?xml version="1.0" encoding="utf-8"?>
<a:theme xmlns:a="http://schemas.openxmlformats.org/drawingml/2006/main" name="ShojiVTI">
  <a:themeElements>
    <a:clrScheme name="AnalogousFromLightSeedRightStep">
      <a:dk1>
        <a:srgbClr val="000000"/>
      </a:dk1>
      <a:lt1>
        <a:srgbClr val="FFFFFF"/>
      </a:lt1>
      <a:dk2>
        <a:srgbClr val="243541"/>
      </a:dk2>
      <a:lt2>
        <a:srgbClr val="E2E6E8"/>
      </a:lt2>
      <a:accent1>
        <a:srgbClr val="CB9780"/>
      </a:accent1>
      <a:accent2>
        <a:srgbClr val="B5A069"/>
      </a:accent2>
      <a:accent3>
        <a:srgbClr val="9EA670"/>
      </a:accent3>
      <a:accent4>
        <a:srgbClr val="86AE65"/>
      </a:accent4>
      <a:accent5>
        <a:srgbClr val="74B272"/>
      </a:accent5>
      <a:accent6>
        <a:srgbClr val="66B183"/>
      </a:accent6>
      <a:hlink>
        <a:srgbClr val="5E899C"/>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4721</TotalTime>
  <Words>6246</Words>
  <Application>Microsoft Macintosh PowerPoint</Application>
  <PresentationFormat>Widescreen</PresentationFormat>
  <Paragraphs>600</Paragraphs>
  <Slides>54</Slides>
  <Notes>32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Meiryo</vt:lpstr>
      <vt:lpstr>Arial</vt:lpstr>
      <vt:lpstr>Calibri</vt:lpstr>
      <vt:lpstr>Cambria Math</vt:lpstr>
      <vt:lpstr>Corbel</vt:lpstr>
      <vt:lpstr>ShojiVTI</vt:lpstr>
      <vt:lpstr>Theoretical Modeling  SIO 134</vt:lpstr>
      <vt:lpstr>What is theoretical modeling?</vt:lpstr>
      <vt:lpstr>What can it be used for?</vt:lpstr>
      <vt:lpstr>Example: Megafauna Species Distribution</vt:lpstr>
      <vt:lpstr>Example: Temperature increase under different climate scenarios (IPCC AR5)</vt:lpstr>
      <vt:lpstr>Example: CCE Temperature and Current/Eddy Dynamics</vt:lpstr>
      <vt:lpstr>PowerPoint Presentation</vt:lpstr>
      <vt:lpstr>Example: Darwin Model - Phytoplankton Group Distributions</vt:lpstr>
      <vt:lpstr>PowerPoint Presentation</vt:lpstr>
      <vt:lpstr>PowerPoint Presentation</vt:lpstr>
      <vt:lpstr>What kinds of things do I use it for?</vt:lpstr>
      <vt:lpstr>QUICK INTRO/ REFRESHER TO PLANKTON COMPETITION THEORY</vt:lpstr>
      <vt:lpstr>QUICK INTRO/ REFRESHER TO PLANKTON COMPETITION THEORY</vt:lpstr>
      <vt:lpstr>QUICK INTRO/ REFRESHER TO PLANKTON COMPETITION THEORY</vt:lpstr>
      <vt:lpstr>QUICK INTRO/ REFRESHER TO PLANKTON COMPETITION THEORY</vt:lpstr>
      <vt:lpstr>QUICK INTRO/ REFRESHER TO PLANKTON COMPETITION THEORY</vt:lpstr>
      <vt:lpstr>QUICK INTRO/ REFRESHER TO PLANKTON COMPETITION THEORY</vt:lpstr>
      <vt:lpstr>QUICK INTRO/ REFRESHER TO PLANKTON COMPETITION THEORY</vt:lpstr>
      <vt:lpstr>What kinds of things do I use it for?</vt:lpstr>
      <vt:lpstr>What kinds of things do I use it for?</vt:lpstr>
      <vt:lpstr>What kinds of things do I use it for?</vt:lpstr>
      <vt:lpstr>Coding LAB  Section</vt:lpstr>
      <vt:lpstr>Simple example</vt:lpstr>
      <vt:lpstr>How do we represent this mathematically?</vt:lpstr>
      <vt:lpstr>How do we represent this mathematically?</vt:lpstr>
      <vt:lpstr>Translate to R</vt:lpstr>
      <vt:lpstr>Translate to R</vt:lpstr>
      <vt:lpstr>Translate to R</vt:lpstr>
      <vt:lpstr>PowerPoint Presentation</vt:lpstr>
      <vt:lpstr>PowerPoint Presentation</vt:lpstr>
      <vt:lpstr>Practice</vt:lpstr>
      <vt:lpstr>Generic Steps</vt:lpstr>
      <vt:lpstr>Let’s build Up a simple model of community 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explore community dynamics</vt:lpstr>
      <vt:lpstr>PowerPoint Presentation</vt:lpstr>
      <vt:lpstr>PowerPoint Presentation</vt:lpstr>
      <vt:lpstr>Go forth and theoretically conquer!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Theoretical Modeling  SIO 134</dc:title>
  <dc:creator>Alaina N Smith</dc:creator>
  <cp:lastModifiedBy>Alaina N Smith</cp:lastModifiedBy>
  <cp:revision>11</cp:revision>
  <dcterms:created xsi:type="dcterms:W3CDTF">2020-12-04T21:28:29Z</dcterms:created>
  <dcterms:modified xsi:type="dcterms:W3CDTF">2020-12-21T20:29:02Z</dcterms:modified>
</cp:coreProperties>
</file>